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6.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0"/>
  </p:notesMasterIdLst>
  <p:handoutMasterIdLst>
    <p:handoutMasterId r:id="rId81"/>
  </p:handoutMasterIdLst>
  <p:sldIdLst>
    <p:sldId id="257" r:id="rId2"/>
    <p:sldId id="324" r:id="rId3"/>
    <p:sldId id="258" r:id="rId4"/>
    <p:sldId id="326" r:id="rId5"/>
    <p:sldId id="417" r:id="rId6"/>
    <p:sldId id="376" r:id="rId7"/>
    <p:sldId id="399" r:id="rId8"/>
    <p:sldId id="377" r:id="rId9"/>
    <p:sldId id="378" r:id="rId10"/>
    <p:sldId id="387" r:id="rId11"/>
    <p:sldId id="374" r:id="rId12"/>
    <p:sldId id="380" r:id="rId13"/>
    <p:sldId id="418" r:id="rId14"/>
    <p:sldId id="386" r:id="rId15"/>
    <p:sldId id="414" r:id="rId16"/>
    <p:sldId id="388" r:id="rId17"/>
    <p:sldId id="379" r:id="rId18"/>
    <p:sldId id="389" r:id="rId19"/>
    <p:sldId id="405" r:id="rId20"/>
    <p:sldId id="390" r:id="rId21"/>
    <p:sldId id="407" r:id="rId22"/>
    <p:sldId id="384" r:id="rId23"/>
    <p:sldId id="391" r:id="rId24"/>
    <p:sldId id="409" r:id="rId25"/>
    <p:sldId id="393" r:id="rId26"/>
    <p:sldId id="325" r:id="rId27"/>
    <p:sldId id="395" r:id="rId28"/>
    <p:sldId id="408" r:id="rId29"/>
    <p:sldId id="410" r:id="rId30"/>
    <p:sldId id="411" r:id="rId31"/>
    <p:sldId id="412" r:id="rId32"/>
    <p:sldId id="397" r:id="rId33"/>
    <p:sldId id="396" r:id="rId34"/>
    <p:sldId id="404" r:id="rId35"/>
    <p:sldId id="398" r:id="rId36"/>
    <p:sldId id="327" r:id="rId37"/>
    <p:sldId id="370" r:id="rId38"/>
    <p:sldId id="371" r:id="rId39"/>
    <p:sldId id="328" r:id="rId40"/>
    <p:sldId id="365" r:id="rId41"/>
    <p:sldId id="361" r:id="rId42"/>
    <p:sldId id="362" r:id="rId43"/>
    <p:sldId id="364" r:id="rId44"/>
    <p:sldId id="363" r:id="rId45"/>
    <p:sldId id="368" r:id="rId46"/>
    <p:sldId id="329" r:id="rId47"/>
    <p:sldId id="355" r:id="rId48"/>
    <p:sldId id="354" r:id="rId49"/>
    <p:sldId id="356" r:id="rId50"/>
    <p:sldId id="357" r:id="rId51"/>
    <p:sldId id="358" r:id="rId52"/>
    <p:sldId id="402" r:id="rId53"/>
    <p:sldId id="360" r:id="rId54"/>
    <p:sldId id="330" r:id="rId55"/>
    <p:sldId id="348" r:id="rId56"/>
    <p:sldId id="350" r:id="rId57"/>
    <p:sldId id="351" r:id="rId58"/>
    <p:sldId id="352" r:id="rId59"/>
    <p:sldId id="349" r:id="rId60"/>
    <p:sldId id="331" r:id="rId61"/>
    <p:sldId id="333" r:id="rId62"/>
    <p:sldId id="334" r:id="rId63"/>
    <p:sldId id="372" r:id="rId64"/>
    <p:sldId id="332" r:id="rId65"/>
    <p:sldId id="342" r:id="rId66"/>
    <p:sldId id="335" r:id="rId67"/>
    <p:sldId id="336" r:id="rId68"/>
    <p:sldId id="343" r:id="rId69"/>
    <p:sldId id="337" r:id="rId70"/>
    <p:sldId id="344" r:id="rId71"/>
    <p:sldId id="338" r:id="rId72"/>
    <p:sldId id="345" r:id="rId73"/>
    <p:sldId id="339" r:id="rId74"/>
    <p:sldId id="340" r:id="rId75"/>
    <p:sldId id="346" r:id="rId76"/>
    <p:sldId id="341" r:id="rId77"/>
    <p:sldId id="347" r:id="rId78"/>
    <p:sldId id="416" r:id="rId79"/>
  </p:sldIdLst>
  <p:sldSz cx="9144000" cy="6858000" type="screen4x3"/>
  <p:notesSz cx="9223375" cy="69183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sch, Benjamin" initials="BB" lastIdx="42" clrIdx="0">
    <p:extLst>
      <p:ext uri="{19B8F6BF-5375-455C-9EA6-DF929625EA0E}">
        <p15:presenceInfo xmlns:p15="http://schemas.microsoft.com/office/powerpoint/2012/main" userId="S-1-5-21-487349131-2095749132-2248483902-460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57FC2"/>
    <a:srgbClr val="9DDD58"/>
    <a:srgbClr val="404040"/>
    <a:srgbClr val="F2A069"/>
    <a:srgbClr val="ED7C2F"/>
    <a:srgbClr val="EDA924"/>
    <a:srgbClr val="93C954"/>
    <a:srgbClr val="414141"/>
    <a:srgbClr val="6068B0"/>
    <a:srgbClr val="7DCC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930" autoAdjust="0"/>
    <p:restoredTop sz="67684" autoAdjust="0"/>
  </p:normalViewPr>
  <p:slideViewPr>
    <p:cSldViewPr>
      <p:cViewPr varScale="1">
        <p:scale>
          <a:sx n="76" d="100"/>
          <a:sy n="76" d="100"/>
        </p:scale>
        <p:origin x="150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ommentAuthors" Target="commentAuthor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bbmr-file01-srv\Groups\Kelly\Fire\Negotiations\Presentation\FY17%20Exec%20Summary%20Health%20Savings%204-11-16.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bbmr-file01-srv\Groups\Kelly\Fire\Negotiations\Presentation\Charts.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BBMR-FILE01-SRV\Groups\+EKT\Agencies\Planning\FY17%20CIP\editable%20data2.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Baltimore City Health Care Costs </a:t>
            </a:r>
          </a:p>
          <a:p>
            <a:pPr>
              <a:defRPr/>
            </a:pPr>
            <a:r>
              <a:rPr lang="en-US"/>
              <a:t>(in millions of dollars)</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
          <c:order val="0"/>
          <c:tx>
            <c:strRef>
              <c:f>'FY17 Prelim Budget (2)'!$A$3</c:f>
              <c:strCache>
                <c:ptCount val="1"/>
                <c:pt idx="0">
                  <c:v>With Health Care Changes</c:v>
                </c:pt>
              </c:strCache>
            </c:strRef>
          </c:tx>
          <c:spPr>
            <a:ln w="38100" cap="rnd">
              <a:solidFill>
                <a:schemeClr val="accent6"/>
              </a:solidFill>
              <a:round/>
            </a:ln>
            <a:effectLst/>
          </c:spPr>
          <c:marker>
            <c:symbol val="square"/>
            <c:size val="6"/>
            <c:spPr>
              <a:solidFill>
                <a:schemeClr val="accent6">
                  <a:lumMod val="75000"/>
                </a:schemeClr>
              </a:solidFill>
              <a:ln w="9525">
                <a:solidFill>
                  <a:schemeClr val="accent3"/>
                </a:solidFill>
                <a:round/>
              </a:ln>
              <a:effectLst/>
            </c:spPr>
          </c:marker>
          <c:dLbls>
            <c:dLbl>
              <c:idx val="3"/>
              <c:layout>
                <c:manualLayout>
                  <c:x val="-3.4147777489518125E-2"/>
                  <c:y val="3.533700150545631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5822819586491458E-2"/>
                  <c:y val="3.806365512426240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'FY17 Prelim Budget (2)'!$B$2:$S$2</c:f>
              <c:strCache>
                <c:ptCount val="10"/>
                <c:pt idx="0">
                  <c:v>2008 Actual</c:v>
                </c:pt>
                <c:pt idx="1">
                  <c:v>2009 Actual</c:v>
                </c:pt>
                <c:pt idx="2">
                  <c:v>2010 Actual</c:v>
                </c:pt>
                <c:pt idx="3">
                  <c:v>2011 Actual</c:v>
                </c:pt>
                <c:pt idx="4">
                  <c:v>2012 Actual</c:v>
                </c:pt>
                <c:pt idx="5">
                  <c:v>2013 Actual</c:v>
                </c:pt>
                <c:pt idx="6">
                  <c:v>2014 Actual</c:v>
                </c:pt>
                <c:pt idx="7">
                  <c:v>2015 Actual</c:v>
                </c:pt>
                <c:pt idx="8">
                  <c:v>2016 Budget</c:v>
                </c:pt>
                <c:pt idx="9">
                  <c:v>2017 Budget</c:v>
                </c:pt>
              </c:strCache>
              <c:extLst/>
            </c:strRef>
          </c:cat>
          <c:val>
            <c:numRef>
              <c:f>'FY17 Prelim Budget (2)'!$B$5:$S$5</c:f>
              <c:numCache>
                <c:formatCode>"$"#,##0.0</c:formatCode>
                <c:ptCount val="10"/>
                <c:pt idx="0">
                  <c:v>225.55897400000001</c:v>
                </c:pt>
                <c:pt idx="1">
                  <c:v>234.029763</c:v>
                </c:pt>
                <c:pt idx="2">
                  <c:v>241.743843</c:v>
                </c:pt>
                <c:pt idx="3">
                  <c:v>240.012181</c:v>
                </c:pt>
                <c:pt idx="4">
                  <c:v>252.764815</c:v>
                </c:pt>
                <c:pt idx="5">
                  <c:v>227.40667199999999</c:v>
                </c:pt>
                <c:pt idx="6">
                  <c:v>211.607315</c:v>
                </c:pt>
                <c:pt idx="7">
                  <c:v>216.35412099999999</c:v>
                </c:pt>
                <c:pt idx="8">
                  <c:v>226.632957</c:v>
                </c:pt>
                <c:pt idx="9">
                  <c:v>239.47790900000001</c:v>
                </c:pt>
              </c:numCache>
              <c:extLst/>
            </c:numRef>
          </c:val>
          <c:smooth val="0"/>
        </c:ser>
        <c:dLbls>
          <c:showLegendKey val="0"/>
          <c:showVal val="0"/>
          <c:showCatName val="0"/>
          <c:showSerName val="0"/>
          <c:showPercent val="0"/>
          <c:showBubbleSize val="0"/>
        </c:dLbls>
        <c:marker val="1"/>
        <c:smooth val="0"/>
        <c:axId val="197596088"/>
        <c:axId val="197595696"/>
      </c:lineChart>
      <c:catAx>
        <c:axId val="1975960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180000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97595696"/>
        <c:crosses val="autoZero"/>
        <c:auto val="1"/>
        <c:lblAlgn val="ctr"/>
        <c:lblOffset val="100"/>
        <c:noMultiLvlLbl val="0"/>
      </c:catAx>
      <c:valAx>
        <c:axId val="19759569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97596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01501895596387"/>
          <c:y val="0.16831115733174862"/>
          <c:w val="0.47271084864391943"/>
          <c:h val="0.77060787401574793"/>
        </c:manualLayout>
      </c:layout>
      <c:pieChart>
        <c:varyColors val="1"/>
        <c:dLbls>
          <c:showLegendKey val="0"/>
          <c:showVal val="0"/>
          <c:showCatName val="0"/>
          <c:showSerName val="0"/>
          <c:showPercent val="0"/>
          <c:showBubbleSize val="0"/>
          <c:showLeaderLines val="0"/>
        </c:dLbls>
        <c:firstSliceAng val="0"/>
      </c:pieChart>
      <c:spPr>
        <a:noFill/>
        <a:ln w="25400">
          <a:noFill/>
        </a:ln>
      </c:spPr>
    </c:plotArea>
    <c:plotVisOnly val="1"/>
    <c:dispBlanksAs val="gap"/>
    <c:showDLblsOverMax val="0"/>
  </c:chart>
  <c:spPr>
    <a:solidFill>
      <a:schemeClr val="bg1"/>
    </a:solidFill>
    <a:ln w="9525" cap="flat" cmpd="sng" algn="ctr">
      <a:no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cene3d>
              <a:camera prst="orthographicFront"/>
              <a:lightRig rig="threePt" dir="t"/>
            </a:scene3d>
            <a:sp3d>
              <a:bevelT/>
            </a:sp3d>
          </c:spPr>
          <c:dPt>
            <c:idx val="0"/>
            <c:bubble3D val="0"/>
            <c:spPr>
              <a:solidFill>
                <a:schemeClr val="accent1"/>
              </a:solidFill>
              <a:ln w="19050">
                <a:solidFill>
                  <a:schemeClr val="lt1"/>
                </a:solidFill>
              </a:ln>
              <a:effectLst/>
              <a:scene3d>
                <a:camera prst="orthographicFront"/>
                <a:lightRig rig="threePt" dir="t"/>
              </a:scene3d>
              <a:sp3d>
                <a:bevelT/>
              </a:sp3d>
            </c:spPr>
          </c:dPt>
          <c:dPt>
            <c:idx val="1"/>
            <c:bubble3D val="0"/>
            <c:spPr>
              <a:solidFill>
                <a:schemeClr val="accent2"/>
              </a:solidFill>
              <a:ln w="19050">
                <a:solidFill>
                  <a:schemeClr val="lt1"/>
                </a:solidFill>
              </a:ln>
              <a:effectLst/>
              <a:scene3d>
                <a:camera prst="orthographicFront"/>
                <a:lightRig rig="threePt" dir="t"/>
              </a:scene3d>
              <a:sp3d>
                <a:bevelT/>
              </a:sp3d>
            </c:spPr>
          </c:dPt>
          <c:dPt>
            <c:idx val="2"/>
            <c:bubble3D val="0"/>
            <c:spPr>
              <a:solidFill>
                <a:schemeClr val="accent6"/>
              </a:solidFill>
              <a:ln w="19050">
                <a:solidFill>
                  <a:schemeClr val="lt1"/>
                </a:solidFill>
              </a:ln>
              <a:effectLst/>
              <a:scene3d>
                <a:camera prst="orthographicFront"/>
                <a:lightRig rig="threePt" dir="t"/>
              </a:scene3d>
              <a:sp3d>
                <a:bevelT/>
              </a:sp3d>
            </c:spPr>
          </c:dPt>
          <c:dLbls>
            <c:dLbl>
              <c:idx val="0"/>
              <c:layout>
                <c:manualLayout>
                  <c:x val="-0.2438033401066802"/>
                  <c:y val="0.14947079264662999"/>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fld id="{E34457CF-CED2-4886-A80B-9F5C51CBEF62}" type="CATEGORYNAME">
                      <a:rPr lang="en-US" b="1"/>
                      <a:pPr>
                        <a:defRPr sz="1400" b="1"/>
                      </a:pPr>
                      <a:t>[CATEGORY NAME]</a:t>
                    </a:fld>
                    <a:r>
                      <a:rPr lang="en-US" b="1"/>
                      <a:t>  </a:t>
                    </a:r>
                    <a:r>
                      <a:rPr lang="en-US" b="1" baseline="0"/>
                      <a:t> $</a:t>
                    </a:r>
                    <a:fld id="{FFBC42E1-7B3C-4400-9125-00EFC51AA8A0}" type="VALUE">
                      <a:rPr lang="en-US" b="1" baseline="0"/>
                      <a:pPr>
                        <a:defRPr sz="1400" b="1"/>
                      </a:pPr>
                      <a:t>[VALUE]</a:t>
                    </a:fld>
                    <a:r>
                      <a:rPr lang="en-US" b="1" baseline="0"/>
                      <a:t> (</a:t>
                    </a:r>
                    <a:fld id="{974EADE8-DBBB-4679-B9B8-2EFED64A25F5}" type="PERCENTAGE">
                      <a:rPr lang="en-US" b="1" baseline="0"/>
                      <a:pPr>
                        <a:defRPr sz="1400" b="1"/>
                      </a:pPr>
                      <a:t>[PERCENTAGE]</a:t>
                    </a:fld>
                    <a:r>
                      <a:rPr lang="en-US" b="1" baseline="0"/>
                      <a:t>)</a:t>
                    </a: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21279506392346115"/>
                      <c:h val="0.20792543845609654"/>
                    </c:manualLayout>
                  </c15:layout>
                  <c15:dlblFieldTable/>
                  <c15:showDataLabelsRange val="0"/>
                </c:ext>
              </c:extLst>
            </c:dLbl>
            <c:dLbl>
              <c:idx val="1"/>
              <c:layout>
                <c:manualLayout>
                  <c:x val="-0.130498475996952"/>
                  <c:y val="-0.18314207119902659"/>
                </c:manualLayout>
              </c:layout>
              <c:tx>
                <c:rich>
                  <a:bodyPr/>
                  <a:lstStyle/>
                  <a:p>
                    <a:fld id="{FE940CC9-207D-4EE7-A185-931F77ED4827}" type="CATEGORYNAME">
                      <a:rPr lang="en-US"/>
                      <a:pPr/>
                      <a:t>[CATEGORY NAME]</a:t>
                    </a:fld>
                    <a:r>
                      <a:rPr lang="en-US" baseline="0"/>
                      <a:t> $</a:t>
                    </a:r>
                    <a:fld id="{878DA3CB-5415-4F9C-A63A-282FDFCD7187}" type="VALUE">
                      <a:rPr lang="en-US" baseline="0"/>
                      <a:pPr/>
                      <a:t>[VALUE]</a:t>
                    </a:fld>
                    <a:r>
                      <a:rPr lang="en-US" baseline="0"/>
                      <a:t> (</a:t>
                    </a:r>
                    <a:fld id="{52B73698-158B-409D-A344-70FCEB2691FC}" type="PERCENTAGE">
                      <a:rPr lang="en-US" baseline="0"/>
                      <a:pPr/>
                      <a:t>[PERCENTAGE]</a:t>
                    </a:fld>
                    <a:r>
                      <a:rPr lang="en-US" baseline="0"/>
                      <a:t>)</a:t>
                    </a:r>
                  </a:p>
                </c:rich>
              </c:tx>
              <c:showLegendKey val="0"/>
              <c:showVal val="1"/>
              <c:showCatName val="1"/>
              <c:showSerName val="0"/>
              <c:showPercent val="1"/>
              <c:showBubbleSize val="0"/>
              <c:separator> </c:separator>
              <c:extLst>
                <c:ext xmlns:c15="http://schemas.microsoft.com/office/drawing/2012/chart" uri="{CE6537A1-D6FC-4f65-9D91-7224C49458BB}">
                  <c15:layout/>
                  <c15:dlblFieldTable/>
                  <c15:showDataLabelsRange val="0"/>
                </c:ext>
              </c:extLst>
            </c:dLbl>
            <c:dLbl>
              <c:idx val="2"/>
              <c:layout>
                <c:manualLayout>
                  <c:x val="0.22524754466175598"/>
                  <c:y val="4.6657496343078954E-2"/>
                </c:manualLayout>
              </c:layout>
              <c:tx>
                <c:rich>
                  <a:bodyPr/>
                  <a:lstStyle/>
                  <a:p>
                    <a:fld id="{319A53CB-57C3-4FA6-AA6A-5F2506B83C71}" type="CATEGORYNAME">
                      <a:rPr lang="en-US"/>
                      <a:pPr/>
                      <a:t>[CATEGORY NAME]</a:t>
                    </a:fld>
                    <a:r>
                      <a:rPr lang="en-US" baseline="0"/>
                      <a:t> $</a:t>
                    </a:r>
                    <a:fld id="{EE2B50B2-7C98-4E5F-A9C1-679FCD3B45C1}" type="VALUE">
                      <a:rPr lang="en-US" baseline="0"/>
                      <a:pPr/>
                      <a:t>[VALUE]</a:t>
                    </a:fld>
                    <a:r>
                      <a:rPr lang="en-US" baseline="0"/>
                      <a:t> (</a:t>
                    </a:r>
                    <a:fld id="{F6713236-DA74-497E-847D-E178D2D84950}" type="PERCENTAGE">
                      <a:rPr lang="en-US" baseline="0"/>
                      <a:pPr/>
                      <a:t>[PERCENTAGE]</a:t>
                    </a:fld>
                    <a:r>
                      <a:rPr lang="en-US" baseline="0"/>
                      <a:t>)</a:t>
                    </a:r>
                  </a:p>
                </c:rich>
              </c:tx>
              <c:showLegendKey val="0"/>
              <c:showVal val="1"/>
              <c:showCatName val="1"/>
              <c:showSerName val="0"/>
              <c:showPercent val="1"/>
              <c:showBubbleSize val="0"/>
              <c:separator> </c:separator>
              <c:extLst>
                <c:ext xmlns:c15="http://schemas.microsoft.com/office/drawing/2012/chart" uri="{CE6537A1-D6FC-4f65-9D91-7224C49458BB}">
                  <c15:layout>
                    <c:manualLayout>
                      <c:w val="0.24360215053763437"/>
                      <c:h val="0.2024056241257822"/>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'Fixed Costs Graph'!$A$3:$A$5</c:f>
              <c:strCache>
                <c:ptCount val="3"/>
                <c:pt idx="0">
                  <c:v>Fixed Costs</c:v>
                </c:pt>
                <c:pt idx="1">
                  <c:v>Remaining Revenue</c:v>
                </c:pt>
                <c:pt idx="2">
                  <c:v>Public Safety</c:v>
                </c:pt>
              </c:strCache>
            </c:strRef>
          </c:cat>
          <c:val>
            <c:numRef>
              <c:f>'Fixed Costs Graph'!$B$3:$B$5</c:f>
              <c:numCache>
                <c:formatCode>0</c:formatCode>
                <c:ptCount val="3"/>
                <c:pt idx="0">
                  <c:v>584.55599999999993</c:v>
                </c:pt>
                <c:pt idx="1">
                  <c:v>402.81999999999994</c:v>
                </c:pt>
                <c:pt idx="2">
                  <c:v>759.62400000000002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b="0" dirty="0"/>
              <a:t>Total General Fund Operating Budget: </a:t>
            </a:r>
            <a:r>
              <a:rPr lang="en-US" b="0" dirty="0" smtClean="0"/>
              <a:t/>
            </a:r>
            <a:br>
              <a:rPr lang="en-US" b="0" dirty="0" smtClean="0"/>
            </a:br>
            <a:r>
              <a:rPr lang="en-US" b="0" dirty="0" smtClean="0"/>
              <a:t>$</a:t>
            </a:r>
            <a:r>
              <a:rPr lang="en-US" b="0" dirty="0"/>
              <a:t>1.747 Billion </a:t>
            </a:r>
          </a:p>
        </c:rich>
      </c:tx>
      <c:layout>
        <c:manualLayout>
          <c:xMode val="edge"/>
          <c:yMode val="edge"/>
          <c:x val="0.33276759461468136"/>
          <c:y val="1.807928306919370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4082871980142817"/>
          <c:y val="0.156504114939543"/>
          <c:w val="0.53993013344490026"/>
          <c:h val="0.82913422029142914"/>
        </c:manualLayout>
      </c:layout>
      <c:pieChart>
        <c:varyColors val="1"/>
        <c:ser>
          <c:idx val="0"/>
          <c:order val="0"/>
          <c:tx>
            <c:strRef>
              <c:f>Sheet1!$G$16</c:f>
              <c:strCache>
                <c:ptCount val="1"/>
                <c:pt idx="0">
                  <c:v>Fiscal 2017 Recommended</c:v>
                </c:pt>
              </c:strCache>
            </c:strRef>
          </c:tx>
          <c:dPt>
            <c:idx val="0"/>
            <c:bubble3D val="0"/>
            <c:spPr>
              <a:solidFill>
                <a:srgbClr val="7DCCE9"/>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1"/>
            <c:bubble3D val="0"/>
            <c:spPr>
              <a:solidFill>
                <a:srgbClr val="93C954"/>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2"/>
            <c:bubble3D val="0"/>
            <c:spPr>
              <a:solidFill>
                <a:srgbClr val="414141"/>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3"/>
            <c:bubble3D val="0"/>
            <c:spPr>
              <a:solidFill>
                <a:srgbClr val="179A99"/>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4"/>
            <c:bubble3D val="0"/>
            <c:spPr>
              <a:solidFill>
                <a:srgbClr val="6068B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5"/>
            <c:bubble3D val="0"/>
            <c:spPr>
              <a:solidFill>
                <a:srgbClr val="EDA924"/>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6"/>
            <c:bubble3D val="0"/>
            <c:spPr>
              <a:solidFill>
                <a:srgbClr val="EF5454"/>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7"/>
            <c:bubble3D val="0"/>
            <c:spPr>
              <a:solidFill>
                <a:schemeClr val="accent6">
                  <a:lumMod val="40000"/>
                  <a:lumOff val="6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Lbls>
            <c:dLbl>
              <c:idx val="0"/>
              <c:layout>
                <c:manualLayout>
                  <c:x val="-0.11476021201233347"/>
                  <c:y val="0.19276761362016478"/>
                </c:manualLayout>
              </c:layout>
              <c:tx>
                <c:rich>
                  <a:bodyPr/>
                  <a:lstStyle/>
                  <a:p>
                    <a:fld id="{D02E4C04-2C54-49DB-B1F2-14DD62E754A8}" type="CATEGORYNAME">
                      <a:rPr lang="en-US"/>
                      <a:pPr/>
                      <a:t>[CATEGORY NAME]</a:t>
                    </a:fld>
                    <a:r>
                      <a:rPr lang="en-US" baseline="0"/>
                      <a:t> </a:t>
                    </a:r>
                    <a:endParaRPr lang="en-US" baseline="0" smtClean="0"/>
                  </a:p>
                  <a:p>
                    <a:fld id="{3468109A-30B2-481E-BD49-D7D3722CBB7B}" type="PERCENTAGE">
                      <a:rPr lang="en-US" baseline="0" smtClean="0"/>
                      <a:pPr/>
                      <a:t>[PERCENTAGE]</a:t>
                    </a:fld>
                    <a:endParaRPr lang="en-US"/>
                  </a:p>
                </c:rich>
              </c:tx>
              <c:showLegendKey val="0"/>
              <c:showVal val="0"/>
              <c:showCatName val="1"/>
              <c:showSerName val="0"/>
              <c:showPercent val="1"/>
              <c:showBubbleSize val="0"/>
              <c:separator> </c:separator>
              <c:extLst>
                <c:ext xmlns:c15="http://schemas.microsoft.com/office/drawing/2012/chart" uri="{CE6537A1-D6FC-4f65-9D91-7224C49458BB}">
                  <c15:layout/>
                  <c15:dlblFieldTable/>
                  <c15:showDataLabelsRange val="0"/>
                </c:ext>
              </c:extLst>
            </c:dLbl>
            <c:dLbl>
              <c:idx val="1"/>
              <c:layout>
                <c:manualLayout>
                  <c:x val="2.5578319700328721E-2"/>
                  <c:y val="-1.7988011556042689E-2"/>
                </c:manualLayout>
              </c:layout>
              <c:tx>
                <c:rich>
                  <a:bodyPr/>
                  <a:lstStyle/>
                  <a:p>
                    <a:fld id="{F9C1039B-4814-44BF-8169-5DCC27C6560A}" type="CATEGORYNAME">
                      <a:rPr lang="en-US"/>
                      <a:pPr/>
                      <a:t>[CATEGORY NAME]</a:t>
                    </a:fld>
                    <a:r>
                      <a:rPr lang="en-US" baseline="0"/>
                      <a:t> </a:t>
                    </a:r>
                    <a:endParaRPr lang="en-US" baseline="0" smtClean="0"/>
                  </a:p>
                  <a:p>
                    <a:fld id="{E7639C20-BF2A-4FCC-8094-D65C8552E1C4}" type="PERCENTAGE">
                      <a:rPr lang="en-US" baseline="0" smtClean="0"/>
                      <a:pPr/>
                      <a:t>[PERCENTAGE]</a:t>
                    </a:fld>
                    <a:endParaRPr lang="en-US"/>
                  </a:p>
                </c:rich>
              </c:tx>
              <c:showLegendKey val="0"/>
              <c:showVal val="0"/>
              <c:showCatName val="1"/>
              <c:showSerName val="0"/>
              <c:showPercent val="1"/>
              <c:showBubbleSize val="0"/>
              <c:separator> </c:separator>
              <c:extLst>
                <c:ext xmlns:c15="http://schemas.microsoft.com/office/drawing/2012/chart" uri="{CE6537A1-D6FC-4f65-9D91-7224C49458BB}">
                  <c15:layout/>
                  <c15:dlblFieldTable/>
                  <c15:showDataLabelsRange val="0"/>
                </c:ext>
              </c:extLst>
            </c:dLbl>
            <c:dLbl>
              <c:idx val="2"/>
              <c:layout>
                <c:manualLayout>
                  <c:x val="2.4013964273883241E-2"/>
                  <c:y val="4.653461269200675E-3"/>
                </c:manualLayout>
              </c:layout>
              <c:tx>
                <c:rich>
                  <a:bodyPr/>
                  <a:lstStyle/>
                  <a:p>
                    <a:fld id="{1A6027A0-F31F-48C6-9A93-246B45EAE6AF}" type="CATEGORYNAME">
                      <a:rPr lang="en-US"/>
                      <a:pPr/>
                      <a:t>[CATEGORY NAME]</a:t>
                    </a:fld>
                    <a:r>
                      <a:rPr lang="en-US" baseline="0" dirty="0"/>
                      <a:t> </a:t>
                    </a:r>
                    <a:endParaRPr lang="en-US" baseline="0" dirty="0" smtClean="0"/>
                  </a:p>
                  <a:p>
                    <a:fld id="{FE7AC5D9-53B3-4148-9CB7-D93B43D47DED}" type="PERCENTAGE">
                      <a:rPr lang="en-US" baseline="0" smtClean="0"/>
                      <a:pPr/>
                      <a:t>[PERCENTAGE]</a:t>
                    </a:fld>
                    <a:endParaRPr lang="en-US"/>
                  </a:p>
                </c:rich>
              </c:tx>
              <c:showLegendKey val="0"/>
              <c:showVal val="0"/>
              <c:showCatName val="1"/>
              <c:showSerName val="0"/>
              <c:showPercent val="1"/>
              <c:showBubbleSize val="0"/>
              <c:separator> </c:separator>
              <c:extLst>
                <c:ext xmlns:c15="http://schemas.microsoft.com/office/drawing/2012/chart" uri="{CE6537A1-D6FC-4f65-9D91-7224C49458BB}">
                  <c15:layout/>
                  <c15:dlblFieldTable/>
                  <c15:showDataLabelsRange val="0"/>
                </c:ext>
              </c:extLst>
            </c:dLbl>
            <c:dLbl>
              <c:idx val="3"/>
              <c:layout>
                <c:manualLayout>
                  <c:x val="4.5730066508676705E-2"/>
                  <c:y val="4.2057160913459561E-2"/>
                </c:manualLayout>
              </c:layout>
              <c:tx>
                <c:rich>
                  <a:bodyPr/>
                  <a:lstStyle/>
                  <a:p>
                    <a:fld id="{A8260F2D-5F99-4946-A7A2-0EAC00F33463}" type="CATEGORYNAME">
                      <a:rPr lang="en-US"/>
                      <a:pPr/>
                      <a:t>[CATEGORY NAME]</a:t>
                    </a:fld>
                    <a:r>
                      <a:rPr lang="en-US" baseline="0"/>
                      <a:t> </a:t>
                    </a:r>
                    <a:endParaRPr lang="en-US" baseline="0" smtClean="0"/>
                  </a:p>
                  <a:p>
                    <a:fld id="{E07FEC17-6D2F-4AC2-A4A1-6B27C0221D07}" type="PERCENTAGE">
                      <a:rPr lang="en-US" baseline="0" smtClean="0"/>
                      <a:pPr/>
                      <a:t>[PERCENTAGE]</a:t>
                    </a:fld>
                    <a:endParaRPr lang="en-US"/>
                  </a:p>
                </c:rich>
              </c:tx>
              <c:showLegendKey val="0"/>
              <c:showVal val="0"/>
              <c:showCatName val="1"/>
              <c:showSerName val="0"/>
              <c:showPercent val="1"/>
              <c:showBubbleSize val="0"/>
              <c:separator> </c:separator>
              <c:extLst>
                <c:ext xmlns:c15="http://schemas.microsoft.com/office/drawing/2012/chart" uri="{CE6537A1-D6FC-4f65-9D91-7224C49458BB}">
                  <c15:layout/>
                  <c15:dlblFieldTable/>
                  <c15:showDataLabelsRange val="0"/>
                </c:ext>
              </c:extLst>
            </c:dLbl>
            <c:dLbl>
              <c:idx val="4"/>
              <c:layout>
                <c:manualLayout>
                  <c:x val="1.4169931645958017E-3"/>
                  <c:y val="5.7993642275856079E-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fld id="{C919C184-F4E8-4265-971F-134FD9E4CC3C}" type="CATEGORYNAME">
                      <a:rPr lang="en-US">
                        <a:solidFill>
                          <a:schemeClr val="tx1"/>
                        </a:solidFill>
                      </a:rPr>
                      <a:pPr>
                        <a:defRPr sz="1400">
                          <a:solidFill>
                            <a:schemeClr val="tx1"/>
                          </a:solidFill>
                        </a:defRPr>
                      </a:pPr>
                      <a:t>[CATEGORY NAME]</a:t>
                    </a:fld>
                    <a:r>
                      <a:rPr lang="en-US" baseline="0">
                        <a:solidFill>
                          <a:schemeClr val="tx1"/>
                        </a:solidFill>
                      </a:rPr>
                      <a:t> </a:t>
                    </a:r>
                    <a:endParaRPr lang="en-US" baseline="0" smtClean="0">
                      <a:solidFill>
                        <a:schemeClr val="tx1"/>
                      </a:solidFill>
                    </a:endParaRPr>
                  </a:p>
                  <a:p>
                    <a:pPr>
                      <a:defRPr sz="1400">
                        <a:solidFill>
                          <a:schemeClr val="tx1"/>
                        </a:solidFill>
                      </a:defRPr>
                    </a:pPr>
                    <a:fld id="{1E4EE65A-037F-4B61-8C89-48513B504CFA}" type="PERCENTAGE">
                      <a:rPr lang="en-US" baseline="0" smtClean="0">
                        <a:solidFill>
                          <a:schemeClr val="tx1"/>
                        </a:solidFill>
                      </a:rPr>
                      <a:pPr>
                        <a:defRPr sz="1400">
                          <a:solidFill>
                            <a:schemeClr val="tx1"/>
                          </a:solidFill>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25444983818770228"/>
                      <c:h val="0.1106345369821876"/>
                    </c:manualLayout>
                  </c15:layout>
                  <c15:dlblFieldTable/>
                  <c15:showDataLabelsRange val="0"/>
                </c:ext>
              </c:extLst>
            </c:dLbl>
            <c:dLbl>
              <c:idx val="5"/>
              <c:layout>
                <c:manualLayout>
                  <c:x val="8.1500595761306957E-2"/>
                  <c:y val="-0.1943039844272188"/>
                </c:manualLayout>
              </c:layout>
              <c:tx>
                <c:rich>
                  <a:bodyPr/>
                  <a:lstStyle/>
                  <a:p>
                    <a:fld id="{692E7CDB-DC60-4D5D-98B4-BFFB426F9D0A}" type="CATEGORYNAME">
                      <a:rPr lang="en-US"/>
                      <a:pPr/>
                      <a:t>[CATEGORY NAME]</a:t>
                    </a:fld>
                    <a:r>
                      <a:rPr lang="en-US" baseline="0"/>
                      <a:t> </a:t>
                    </a:r>
                    <a:endParaRPr lang="en-US" baseline="0" smtClean="0"/>
                  </a:p>
                  <a:p>
                    <a:fld id="{7CFBFA44-13BE-43B5-BE6F-C69AE3F7B829}" type="PERCENTAGE">
                      <a:rPr lang="en-US" baseline="0" smtClean="0"/>
                      <a:pPr/>
                      <a:t>[PERCENTAGE]</a:t>
                    </a:fld>
                    <a:endParaRPr lang="en-US"/>
                  </a:p>
                </c:rich>
              </c:tx>
              <c:showLegendKey val="0"/>
              <c:showVal val="0"/>
              <c:showCatName val="1"/>
              <c:showSerName val="0"/>
              <c:showPercent val="1"/>
              <c:showBubbleSize val="0"/>
              <c:separator> </c:separator>
              <c:extLst>
                <c:ext xmlns:c15="http://schemas.microsoft.com/office/drawing/2012/chart" uri="{CE6537A1-D6FC-4f65-9D91-7224C49458BB}">
                  <c15:layout/>
                  <c15:dlblFieldTable/>
                  <c15:showDataLabelsRange val="0"/>
                </c:ext>
              </c:extLst>
            </c:dLbl>
            <c:dLbl>
              <c:idx val="6"/>
              <c:layout>
                <c:manualLayout>
                  <c:x val="-1.1661229566799785E-2"/>
                  <c:y val="-7.2961180502979298E-2"/>
                </c:manualLayout>
              </c:layout>
              <c:tx>
                <c:rich>
                  <a:bodyPr/>
                  <a:lstStyle/>
                  <a:p>
                    <a:fld id="{51ACE0BA-BA59-4C55-8F8B-DEF040E359D8}" type="CATEGORYNAME">
                      <a:rPr lang="en-US"/>
                      <a:pPr/>
                      <a:t>[CATEGORY NAME]</a:t>
                    </a:fld>
                    <a:r>
                      <a:rPr lang="en-US" baseline="0"/>
                      <a:t> </a:t>
                    </a:r>
                    <a:endParaRPr lang="en-US" baseline="0" smtClean="0"/>
                  </a:p>
                  <a:p>
                    <a:fld id="{5BE107DF-BA64-4630-894A-6D505EB60FD4}" type="PERCENTAGE">
                      <a:rPr lang="en-US" baseline="0" smtClean="0"/>
                      <a:pPr/>
                      <a:t>[PERCENTAGE]</a:t>
                    </a:fld>
                    <a:endParaRPr lang="en-US"/>
                  </a:p>
                </c:rich>
              </c:tx>
              <c:showLegendKey val="0"/>
              <c:showVal val="0"/>
              <c:showCatName val="1"/>
              <c:showSerName val="0"/>
              <c:showPercent val="1"/>
              <c:showBubbleSize val="0"/>
              <c:separator> </c:separator>
              <c:extLst>
                <c:ext xmlns:c15="http://schemas.microsoft.com/office/drawing/2012/chart" uri="{CE6537A1-D6FC-4f65-9D91-7224C49458BB}">
                  <c15:layout>
                    <c:manualLayout>
                      <c:w val="0.25075435175136079"/>
                      <c:h val="0.13577874993268479"/>
                    </c:manualLayout>
                  </c15:layout>
                  <c15:dlblFieldTable/>
                  <c15:showDataLabelsRange val="0"/>
                </c:ext>
              </c:extLst>
            </c:dLbl>
            <c:dLbl>
              <c:idx val="7"/>
              <c:layout>
                <c:manualLayout>
                  <c:x val="7.7666665608119537E-2"/>
                  <c:y val="0.18124344666575856"/>
                </c:manualLayout>
              </c:layout>
              <c:tx>
                <c:rich>
                  <a:bodyPr/>
                  <a:lstStyle/>
                  <a:p>
                    <a:fld id="{D202205F-0C02-4808-AA0C-7C2FC21D81DE}" type="CATEGORYNAME">
                      <a:rPr lang="en-US"/>
                      <a:pPr/>
                      <a:t>[CATEGORY NAME]</a:t>
                    </a:fld>
                    <a:r>
                      <a:rPr lang="en-US" baseline="0"/>
                      <a:t> </a:t>
                    </a:r>
                    <a:endParaRPr lang="en-US" baseline="0" smtClean="0"/>
                  </a:p>
                  <a:p>
                    <a:fld id="{05F357E4-25A7-4044-A59A-2D11BEB50E5F}" type="PERCENTAGE">
                      <a:rPr lang="en-US" baseline="0" smtClean="0"/>
                      <a:pPr/>
                      <a:t>[PERCENTAGE]</a:t>
                    </a:fld>
                    <a:endParaRPr lang="en-US"/>
                  </a:p>
                </c:rich>
              </c:tx>
              <c:showLegendKey val="0"/>
              <c:showVal val="0"/>
              <c:showCatName val="1"/>
              <c:showSerName val="0"/>
              <c:showPercent val="1"/>
              <c:showBubbleSize val="0"/>
              <c:separator> </c:separator>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Sheet1!$D$5:$D$12</c:f>
              <c:strCache>
                <c:ptCount val="8"/>
                <c:pt idx="0">
                  <c:v>Better Schools</c:v>
                </c:pt>
                <c:pt idx="1">
                  <c:v>Cleaner City</c:v>
                </c:pt>
                <c:pt idx="2">
                  <c:v>Growing Economy</c:v>
                </c:pt>
                <c:pt idx="3">
                  <c:v>Healthier City</c:v>
                </c:pt>
                <c:pt idx="4">
                  <c:v>Innovative Government</c:v>
                </c:pt>
                <c:pt idx="5">
                  <c:v>Safer Streets</c:v>
                </c:pt>
                <c:pt idx="6">
                  <c:v>Stronger Neighborhoods</c:v>
                </c:pt>
                <c:pt idx="7">
                  <c:v>Other</c:v>
                </c:pt>
              </c:strCache>
            </c:strRef>
          </c:cat>
          <c:val>
            <c:numRef>
              <c:f>Sheet1!$G$5:$G$12</c:f>
              <c:numCache>
                <c:formatCode>#,##0</c:formatCode>
                <c:ptCount val="8"/>
                <c:pt idx="0">
                  <c:v>307938421</c:v>
                </c:pt>
                <c:pt idx="1">
                  <c:v>76676921</c:v>
                </c:pt>
                <c:pt idx="2">
                  <c:v>61570823</c:v>
                </c:pt>
                <c:pt idx="3">
                  <c:v>50882657</c:v>
                </c:pt>
                <c:pt idx="4">
                  <c:v>109141453</c:v>
                </c:pt>
                <c:pt idx="5">
                  <c:v>751186159</c:v>
                </c:pt>
                <c:pt idx="6">
                  <c:v>134944266</c:v>
                </c:pt>
                <c:pt idx="7">
                  <c:v>254940752</c:v>
                </c:pt>
              </c:numCache>
            </c:numRef>
          </c:val>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14878487442267"/>
          <c:y val="0.15600306469609954"/>
          <c:w val="0.46534143317667886"/>
          <c:h val="0.80076682010416322"/>
        </c:manualLayout>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solidFill>
                <a:srgbClr val="93C95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solidFill>
                <a:srgbClr val="EDA92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4"/>
            <c:bubble3D val="0"/>
            <c:spPr>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5"/>
            <c:bubble3D val="0"/>
            <c:spPr>
              <a:solidFill>
                <a:srgbClr val="EF545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6"/>
            <c:bubble3D val="0"/>
            <c:spPr>
              <a:solidFill>
                <a:srgbClr val="6068B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7"/>
            <c:bubble3D val="0"/>
            <c:spPr>
              <a:solidFill>
                <a:srgbClr val="7DCCE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8"/>
            <c:bubble3D val="0"/>
            <c:spPr>
              <a:solidFill>
                <a:srgbClr val="41414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2"/>
              <c:layout>
                <c:manualLayout>
                  <c:x val="-0.19075584474211954"/>
                  <c:y val="9.5792291960995462E-3"/>
                </c:manualLayout>
              </c:layou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0.20642773873532946"/>
                  <c:y val="-1.8754115054562866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3656628068622884"/>
                      <c:h val="0.11820031534312858"/>
                    </c:manualLayout>
                  </c15:layout>
                </c:ext>
              </c:extLst>
            </c:dLbl>
            <c:dLbl>
              <c:idx val="4"/>
              <c:layout>
                <c:manualLayout>
                  <c:x val="6.0521457322495503E-2"/>
                  <c:y val="-0.11406911559011072"/>
                </c:manualLayout>
              </c:layou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0.16905020013112021"/>
                  <c:y val="-5.3763483202701684E-3"/>
                </c:manualLayout>
              </c:layout>
              <c:showLegendKey val="0"/>
              <c:showVal val="0"/>
              <c:showCatName val="1"/>
              <c:showSerName val="0"/>
              <c:showPercent val="1"/>
              <c:showBubbleSize val="0"/>
              <c:extLst>
                <c:ext xmlns:c15="http://schemas.microsoft.com/office/drawing/2012/chart" uri="{CE6537A1-D6FC-4f65-9D91-7224C49458BB}">
                  <c15:layout/>
                </c:ext>
              </c:extLst>
            </c:dLbl>
            <c:dLbl>
              <c:idx val="6"/>
              <c:layout>
                <c:manualLayout>
                  <c:x val="-5.16143034491141E-2"/>
                  <c:y val="5.4843078343571286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7"/>
              <c:layout>
                <c:manualLayout>
                  <c:x val="7.3268518243475217E-2"/>
                  <c:y val="0.14313282057259508"/>
                </c:manualLayout>
              </c:layout>
              <c:showLegendKey val="0"/>
              <c:showVal val="0"/>
              <c:showCatName val="1"/>
              <c:showSerName val="0"/>
              <c:showPercent val="1"/>
              <c:showBubbleSize val="0"/>
              <c:extLst>
                <c:ext xmlns:c15="http://schemas.microsoft.com/office/drawing/2012/chart" uri="{CE6537A1-D6FC-4f65-9D91-7224C49458BB}">
                  <c15:layout/>
                </c:ext>
              </c:extLst>
            </c:dLbl>
            <c:dLbl>
              <c:idx val="8"/>
              <c:layout>
                <c:manualLayout>
                  <c:x val="-0.16849663304664089"/>
                  <c:y val="4.8521120271428207E-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'Pie Charts'!$A$15:$A$23</c:f>
              <c:strCache>
                <c:ptCount val="9"/>
                <c:pt idx="0">
                  <c:v>How the Money is Used</c:v>
                </c:pt>
                <c:pt idx="2">
                  <c:v>Waste Water</c:v>
                </c:pt>
                <c:pt idx="3">
                  <c:v>Community Development</c:v>
                </c:pt>
                <c:pt idx="4">
                  <c:v>Other</c:v>
                </c:pt>
                <c:pt idx="5">
                  <c:v>Transportation</c:v>
                </c:pt>
                <c:pt idx="6">
                  <c:v>Recreation</c:v>
                </c:pt>
                <c:pt idx="7">
                  <c:v>Education</c:v>
                </c:pt>
                <c:pt idx="8">
                  <c:v>Economic Development</c:v>
                </c:pt>
              </c:strCache>
            </c:strRef>
          </c:cat>
          <c:val>
            <c:numRef>
              <c:f>'Pie Charts'!$B$15:$B$23</c:f>
              <c:numCache>
                <c:formatCode>General</c:formatCode>
                <c:ptCount val="9"/>
                <c:pt idx="2" formatCode="_(* #,##0_);_(* \(#,##0\);_(* &quot;-&quot;??_);_(@_)">
                  <c:v>252287</c:v>
                </c:pt>
                <c:pt idx="3" formatCode="_(* #,##0_);_(* \(#,##0\);_(* &quot;-&quot;??_);_(@_)">
                  <c:v>49033</c:v>
                </c:pt>
                <c:pt idx="4" formatCode="_(* #,##0_);_(* \(#,##0\);_(* &quot;-&quot;??_);_(@_)">
                  <c:v>31381</c:v>
                </c:pt>
                <c:pt idx="5" formatCode="_(* #,##0_);_(* \(#,##0\);_(* &quot;-&quot;??_);_(@_)">
                  <c:v>116471</c:v>
                </c:pt>
                <c:pt idx="6" formatCode="_(* #,##0_);_(* \(#,##0\);_(* &quot;-&quot;??_);_(@_)">
                  <c:v>10108</c:v>
                </c:pt>
                <c:pt idx="7" formatCode="_(* #,##0_);_(* \(#,##0\);_(* &quot;-&quot;??_);_(@_)">
                  <c:v>42200</c:v>
                </c:pt>
                <c:pt idx="8" formatCode="_(* #,##0_);_(* \(#,##0\);_(* &quot;-&quot;??_);_(@_)">
                  <c:v>23031</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996796" cy="347118"/>
          </a:xfrm>
          <a:prstGeom prst="rect">
            <a:avLst/>
          </a:prstGeom>
        </p:spPr>
        <p:txBody>
          <a:bodyPr vert="horz" lIns="92528" tIns="46264" rIns="92528" bIns="46264" rtlCol="0"/>
          <a:lstStyle>
            <a:lvl1pPr algn="l">
              <a:defRPr sz="1200"/>
            </a:lvl1pPr>
          </a:lstStyle>
          <a:p>
            <a:endParaRPr lang="en-US" dirty="0"/>
          </a:p>
        </p:txBody>
      </p:sp>
      <p:sp>
        <p:nvSpPr>
          <p:cNvPr id="3" name="Date Placeholder 2"/>
          <p:cNvSpPr>
            <a:spLocks noGrp="1"/>
          </p:cNvSpPr>
          <p:nvPr>
            <p:ph type="dt" sz="quarter" idx="1"/>
          </p:nvPr>
        </p:nvSpPr>
        <p:spPr>
          <a:xfrm>
            <a:off x="5224445" y="0"/>
            <a:ext cx="3996796" cy="347118"/>
          </a:xfrm>
          <a:prstGeom prst="rect">
            <a:avLst/>
          </a:prstGeom>
        </p:spPr>
        <p:txBody>
          <a:bodyPr vert="horz" lIns="92528" tIns="46264" rIns="92528" bIns="46264" rtlCol="0"/>
          <a:lstStyle>
            <a:lvl1pPr algn="r">
              <a:defRPr sz="1200"/>
            </a:lvl1pPr>
          </a:lstStyle>
          <a:p>
            <a:fld id="{0CC234AA-6BBB-45CB-B922-0C4B7693C5B5}" type="datetimeFigureOut">
              <a:rPr lang="en-US" smtClean="0"/>
              <a:t>5/29/2016</a:t>
            </a:fld>
            <a:endParaRPr lang="en-US" dirty="0"/>
          </a:p>
        </p:txBody>
      </p:sp>
      <p:sp>
        <p:nvSpPr>
          <p:cNvPr id="4" name="Footer Placeholder 3"/>
          <p:cNvSpPr>
            <a:spLocks noGrp="1"/>
          </p:cNvSpPr>
          <p:nvPr>
            <p:ph type="ftr" sz="quarter" idx="2"/>
          </p:nvPr>
        </p:nvSpPr>
        <p:spPr>
          <a:xfrm>
            <a:off x="2" y="6571210"/>
            <a:ext cx="3996796" cy="347117"/>
          </a:xfrm>
          <a:prstGeom prst="rect">
            <a:avLst/>
          </a:prstGeom>
        </p:spPr>
        <p:txBody>
          <a:bodyPr vert="horz" lIns="92528" tIns="46264" rIns="92528" bIns="46264"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24445" y="6571210"/>
            <a:ext cx="3996796" cy="347117"/>
          </a:xfrm>
          <a:prstGeom prst="rect">
            <a:avLst/>
          </a:prstGeom>
        </p:spPr>
        <p:txBody>
          <a:bodyPr vert="horz" lIns="92528" tIns="46264" rIns="92528" bIns="46264" rtlCol="0" anchor="b"/>
          <a:lstStyle>
            <a:lvl1pPr algn="r">
              <a:defRPr sz="1200"/>
            </a:lvl1pPr>
          </a:lstStyle>
          <a:p>
            <a:fld id="{BE79702A-CA6A-4905-80EE-82134DE8CE87}" type="slidenum">
              <a:rPr lang="en-US" smtClean="0"/>
              <a:t>‹#›</a:t>
            </a:fld>
            <a:endParaRPr lang="en-US" dirty="0"/>
          </a:p>
        </p:txBody>
      </p:sp>
    </p:spTree>
    <p:extLst>
      <p:ext uri="{BB962C8B-B14F-4D97-AF65-F5344CB8AC3E}">
        <p14:creationId xmlns:p14="http://schemas.microsoft.com/office/powerpoint/2010/main" val="180110241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996796" cy="347118"/>
          </a:xfrm>
          <a:prstGeom prst="rect">
            <a:avLst/>
          </a:prstGeom>
        </p:spPr>
        <p:txBody>
          <a:bodyPr vert="horz" lIns="92528" tIns="46264" rIns="92528" bIns="46264" rtlCol="0"/>
          <a:lstStyle>
            <a:lvl1pPr algn="l">
              <a:defRPr sz="1200"/>
            </a:lvl1pPr>
          </a:lstStyle>
          <a:p>
            <a:endParaRPr lang="en-US" dirty="0"/>
          </a:p>
        </p:txBody>
      </p:sp>
      <p:sp>
        <p:nvSpPr>
          <p:cNvPr id="3" name="Date Placeholder 2"/>
          <p:cNvSpPr>
            <a:spLocks noGrp="1"/>
          </p:cNvSpPr>
          <p:nvPr>
            <p:ph type="dt" idx="1"/>
          </p:nvPr>
        </p:nvSpPr>
        <p:spPr>
          <a:xfrm>
            <a:off x="5224445" y="0"/>
            <a:ext cx="3996796" cy="347118"/>
          </a:xfrm>
          <a:prstGeom prst="rect">
            <a:avLst/>
          </a:prstGeom>
        </p:spPr>
        <p:txBody>
          <a:bodyPr vert="horz" lIns="92528" tIns="46264" rIns="92528" bIns="46264" rtlCol="0"/>
          <a:lstStyle>
            <a:lvl1pPr algn="r">
              <a:defRPr sz="1200"/>
            </a:lvl1pPr>
          </a:lstStyle>
          <a:p>
            <a:fld id="{0B80942F-C468-4B9A-896D-766F24E6D740}" type="datetimeFigureOut">
              <a:rPr lang="en-US" smtClean="0"/>
              <a:t>5/29/2016</a:t>
            </a:fld>
            <a:endParaRPr lang="en-US" dirty="0"/>
          </a:p>
        </p:txBody>
      </p:sp>
      <p:sp>
        <p:nvSpPr>
          <p:cNvPr id="4" name="Slide Image Placeholder 3"/>
          <p:cNvSpPr>
            <a:spLocks noGrp="1" noRot="1" noChangeAspect="1"/>
          </p:cNvSpPr>
          <p:nvPr>
            <p:ph type="sldImg" idx="2"/>
          </p:nvPr>
        </p:nvSpPr>
        <p:spPr>
          <a:xfrm>
            <a:off x="3055938" y="865188"/>
            <a:ext cx="3111500" cy="2333625"/>
          </a:xfrm>
          <a:prstGeom prst="rect">
            <a:avLst/>
          </a:prstGeom>
          <a:noFill/>
          <a:ln w="12700">
            <a:solidFill>
              <a:prstClr val="black"/>
            </a:solidFill>
          </a:ln>
        </p:spPr>
        <p:txBody>
          <a:bodyPr vert="horz" lIns="92528" tIns="46264" rIns="92528" bIns="46264" rtlCol="0" anchor="ctr"/>
          <a:lstStyle/>
          <a:p>
            <a:endParaRPr lang="en-US" dirty="0"/>
          </a:p>
        </p:txBody>
      </p:sp>
      <p:sp>
        <p:nvSpPr>
          <p:cNvPr id="5" name="Notes Placeholder 4"/>
          <p:cNvSpPr>
            <a:spLocks noGrp="1"/>
          </p:cNvSpPr>
          <p:nvPr>
            <p:ph type="body" sz="quarter" idx="3"/>
          </p:nvPr>
        </p:nvSpPr>
        <p:spPr>
          <a:xfrm>
            <a:off x="922338" y="3329445"/>
            <a:ext cx="7378700" cy="2724090"/>
          </a:xfrm>
          <a:prstGeom prst="rect">
            <a:avLst/>
          </a:prstGeom>
        </p:spPr>
        <p:txBody>
          <a:bodyPr vert="horz" lIns="92528" tIns="46264" rIns="92528" bIns="4626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6571210"/>
            <a:ext cx="3996796" cy="347117"/>
          </a:xfrm>
          <a:prstGeom prst="rect">
            <a:avLst/>
          </a:prstGeom>
        </p:spPr>
        <p:txBody>
          <a:bodyPr vert="horz" lIns="92528" tIns="46264" rIns="92528" bIns="46264"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24445" y="6571210"/>
            <a:ext cx="3996796" cy="347117"/>
          </a:xfrm>
          <a:prstGeom prst="rect">
            <a:avLst/>
          </a:prstGeom>
        </p:spPr>
        <p:txBody>
          <a:bodyPr vert="horz" lIns="92528" tIns="46264" rIns="92528" bIns="46264" rtlCol="0" anchor="b"/>
          <a:lstStyle>
            <a:lvl1pPr algn="r">
              <a:defRPr sz="1200"/>
            </a:lvl1pPr>
          </a:lstStyle>
          <a:p>
            <a:fld id="{500469F7-62D2-41F2-8C8C-E5B92D9A18F1}" type="slidenum">
              <a:rPr lang="en-US" smtClean="0"/>
              <a:t>‹#›</a:t>
            </a:fld>
            <a:endParaRPr lang="en-US" dirty="0"/>
          </a:p>
        </p:txBody>
      </p:sp>
    </p:spTree>
    <p:extLst>
      <p:ext uri="{BB962C8B-B14F-4D97-AF65-F5344CB8AC3E}">
        <p14:creationId xmlns:p14="http://schemas.microsoft.com/office/powerpoint/2010/main" val="158433384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going to give you a more focused,</a:t>
            </a:r>
            <a:r>
              <a:rPr lang="en-US" baseline="0" dirty="0" smtClean="0"/>
              <a:t> summary level presentation of the budget than in previous years.</a:t>
            </a:r>
          </a:p>
          <a:p>
            <a:endParaRPr lang="en-US" baseline="0" dirty="0" smtClean="0"/>
          </a:p>
          <a:p>
            <a:r>
              <a:rPr lang="en-US" dirty="0" smtClean="0"/>
              <a:t>I</a:t>
            </a:r>
            <a:r>
              <a:rPr lang="en-US" baseline="0" dirty="0" smtClean="0"/>
              <a:t> will present 26 slides and have included an additional 30 appendix slides in the deck in front of you.  I will happy to answer questions about those slides also.</a:t>
            </a:r>
          </a:p>
          <a:p>
            <a:endParaRPr lang="en-US" baseline="0" dirty="0" smtClean="0"/>
          </a:p>
          <a:p>
            <a:r>
              <a:rPr lang="en-US" baseline="0" dirty="0" smtClean="0"/>
              <a:t>Questions about specific items in agency budgets are best discussed in the agency budget hearings that will follow my presentation.</a:t>
            </a:r>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1</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953174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Funding for City Schools is $10.4M above the State mandated level.</a:t>
            </a:r>
          </a:p>
          <a:p>
            <a:endParaRPr lang="en-US" dirty="0" smtClean="0"/>
          </a:p>
          <a:p>
            <a:r>
              <a:rPr lang="en-US" dirty="0" smtClean="0"/>
              <a:t>The</a:t>
            </a:r>
            <a:r>
              <a:rPr lang="en-US" baseline="0" dirty="0" smtClean="0"/>
              <a:t> main </a:t>
            </a:r>
            <a:r>
              <a:rPr lang="en-US" dirty="0" smtClean="0"/>
              <a:t>flash point in this budget is the fact that it does not continue the $4.2 million in one-time additional funding for OST, job training and capacity building.</a:t>
            </a:r>
            <a:r>
              <a:rPr lang="en-US" baseline="0" dirty="0" smtClean="0"/>
              <a:t>  I want to explain the relationship between the $4.2M and the increased funding for City Schools in the Fiscal 2017 budget.</a:t>
            </a:r>
          </a:p>
          <a:p>
            <a:endParaRPr lang="en-US" baseline="0" dirty="0" smtClean="0"/>
          </a:p>
          <a:p>
            <a:r>
              <a:rPr lang="en-US" baseline="0" dirty="0" smtClean="0"/>
              <a:t>The Fiscal 2016 budget approved by the Council included $10M intended for City Schools as part of a proposed agreement under which City Schools would take responsibility for the retiree health benefit costs of employees it has hired since it separated from city government in 1997.  When it became clear that we would not be able to reach agreement with City Schools for Fiscal 2016, we were able to transfer a portion of the $10M for the one-time boost to OST and other programming.</a:t>
            </a:r>
          </a:p>
          <a:p>
            <a:endParaRPr lang="en-US" baseline="0" dirty="0" smtClean="0"/>
          </a:p>
          <a:p>
            <a:r>
              <a:rPr lang="en-US" baseline="0" dirty="0" smtClean="0"/>
              <a:t>We have continued discussions with City Schools about retiree health, and once again included $10M in the Fiscal 2017 preliminary budget.  When the General Assembly learned of this $10M, it wrote into the budget bill a directive that we provide it to City Schools with no strings attached or risk losing the supplemental Income Tax Disparity grant that helps us fund our share of teacher pension costs.</a:t>
            </a:r>
            <a:r>
              <a:rPr lang="en-US" dirty="0" smtClean="0"/>
              <a:t> </a:t>
            </a:r>
          </a:p>
          <a:p>
            <a:endParaRPr lang="en-US" dirty="0" smtClean="0"/>
          </a:p>
          <a:p>
            <a:r>
              <a:rPr lang="en-US" dirty="0" smtClean="0"/>
              <a:t>The $10M from the city, combined with a $12.7M commitment from the Governor, largely makes up for reduced State formula aid.</a:t>
            </a:r>
            <a:r>
              <a:rPr lang="en-US" baseline="0" dirty="0" smtClean="0"/>
              <a:t>  The City Schools stood to lose funding due to the removal of 2,000 “ghost students” from the enrollment count and growth in the City’s wealth relative to the rest of the State.</a:t>
            </a:r>
            <a:endParaRPr lang="en-US" dirty="0" smtClean="0"/>
          </a:p>
          <a:p>
            <a:endParaRPr lang="en-US" dirty="0" smtClean="0"/>
          </a:p>
          <a:p>
            <a:r>
              <a:rPr lang="en-US" dirty="0" smtClean="0"/>
              <a:t>As much</a:t>
            </a:r>
            <a:r>
              <a:rPr lang="en-US" baseline="0" dirty="0" smtClean="0"/>
              <a:t> as we would like to continue the higher funding level for OST, the Mayor was clear that it was a one-time transfer, and given the combination of having to close a $60M budget shortfall and increase school funding, the best we could do was to maintain the base Family League OST funding of $6.2M. </a:t>
            </a:r>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10</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900857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 MOE in Fiscal 2017 is $265.4 million</a:t>
            </a:r>
          </a:p>
          <a:p>
            <a:endParaRPr lang="en-US" dirty="0" smtClean="0"/>
          </a:p>
          <a:p>
            <a:r>
              <a:rPr lang="en-US" dirty="0" smtClean="0"/>
              <a:t>Includes $17.9 million for Teacher Pension and $29.8 million for Retiree Health</a:t>
            </a:r>
            <a:r>
              <a:rPr lang="en-US" baseline="0" dirty="0" smtClean="0"/>
              <a:t> </a:t>
            </a:r>
            <a:r>
              <a:rPr lang="en-US" baseline="0" dirty="0" smtClean="0"/>
              <a:t>Benefits</a:t>
            </a:r>
          </a:p>
          <a:p>
            <a:endParaRPr lang="en-US" baseline="0" dirty="0" smtClean="0"/>
          </a:p>
          <a:p>
            <a:r>
              <a:rPr lang="en-US" baseline="0" dirty="0" smtClean="0"/>
              <a:t>In addition to MOE, the City pays $2.7M and $4M for crossing guards.</a:t>
            </a:r>
          </a:p>
          <a:p>
            <a:endParaRPr lang="en-US" baseline="0" dirty="0" smtClean="0"/>
          </a:p>
          <a:p>
            <a:r>
              <a:rPr lang="en-US" baseline="0" dirty="0" smtClean="0"/>
              <a:t>See page 22 of Agency Detail Volume II</a:t>
            </a:r>
          </a:p>
          <a:p>
            <a:endParaRPr lang="en-US" baseline="0" dirty="0" smtClean="0"/>
          </a:p>
          <a:p>
            <a:r>
              <a:rPr lang="en-US" baseline="0" dirty="0" smtClean="0"/>
              <a:t>On the capital side, our costs include $19 million for debt service on projects funded in previous years, $17 million in new GO Bond funding, and $23M contributed to the $1.1 billion school modernization program.  </a:t>
            </a:r>
          </a:p>
          <a:p>
            <a:endParaRPr lang="en-US" baseline="0" dirty="0" smtClean="0"/>
          </a:p>
          <a:p>
            <a:r>
              <a:rPr lang="en-US" baseline="0" dirty="0" smtClean="0"/>
              <a:t>This brings total support for City Schools to more than $330M.</a:t>
            </a:r>
          </a:p>
          <a:p>
            <a:endParaRPr lang="en-US" baseline="0" dirty="0" smtClean="0"/>
          </a:p>
          <a:p>
            <a:r>
              <a:rPr lang="en-US" baseline="0" dirty="0" smtClean="0"/>
              <a:t>This year, the City completed its funding of termination leave payments under a 2001 agreement with the City Schools.  That agreement called for 15 annual payments of $2.8M.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11</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406784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perspective on the General Fund budget showing that 77% of revenue goes for public safety and fixed costs, leaving only 23% to fund all other city services.</a:t>
            </a:r>
          </a:p>
          <a:p>
            <a:endParaRPr lang="en-US" dirty="0" smtClean="0"/>
          </a:p>
          <a:p>
            <a:r>
              <a:rPr lang="en-US" dirty="0" smtClean="0"/>
              <a:t>This budget takes unprecedented</a:t>
            </a:r>
            <a:r>
              <a:rPr lang="en-US" baseline="0" dirty="0" smtClean="0"/>
              <a:t> steps to control police funding, both to help achieve structural budget balance and redirect available funding to crime prevention, schools and other investments in the city’s future well-being.</a:t>
            </a:r>
            <a:endParaRPr lang="en-US" dirty="0" smtClean="0"/>
          </a:p>
          <a:p>
            <a:endParaRPr lang="en-US" dirty="0" smtClean="0"/>
          </a:p>
          <a:p>
            <a:r>
              <a:rPr lang="en-US" dirty="0" smtClean="0"/>
              <a:t>Public Safety: Police,</a:t>
            </a:r>
            <a:r>
              <a:rPr lang="en-US" baseline="0" dirty="0" smtClean="0"/>
              <a:t> Fire, State’s Attorney, Sheriff.</a:t>
            </a:r>
          </a:p>
          <a:p>
            <a:endParaRPr lang="en-US" baseline="0" dirty="0" smtClean="0"/>
          </a:p>
          <a:p>
            <a:r>
              <a:rPr lang="en-US" baseline="0" dirty="0" smtClean="0"/>
              <a:t>All other: Public Works, Transportation, Health, Recreation and Parks, Housing, General Services, Libraries, Information Technology, Employment Development – everything else.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00469F7-62D2-41F2-8C8C-E5B92D9A18F1}" type="slidenum">
              <a:rPr lang="en-US" smtClean="0"/>
              <a:t>12</a:t>
            </a:fld>
            <a:endParaRPr lang="en-US" dirty="0"/>
          </a:p>
        </p:txBody>
      </p:sp>
    </p:spTree>
    <p:extLst>
      <p:ext uri="{BB962C8B-B14F-4D97-AF65-F5344CB8AC3E}">
        <p14:creationId xmlns:p14="http://schemas.microsoft.com/office/powerpoint/2010/main" val="2432375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CLS Other Adjustments: pending personnel, MOIT</a:t>
            </a:r>
            <a:r>
              <a:rPr lang="en-US" baseline="0" dirty="0" smtClean="0"/>
              <a:t> refresh, other fixed costs, inflation</a:t>
            </a:r>
          </a:p>
          <a:p>
            <a:endParaRPr lang="en-US" baseline="0" dirty="0" smtClean="0"/>
          </a:p>
          <a:p>
            <a:r>
              <a:rPr lang="en-US" baseline="0" dirty="0" smtClean="0"/>
              <a:t>CLS to BOE Other Adjustments: Caroline’s $2M TLS adjustments, $950K legal fees, other fixed costs (retirement/social security)</a:t>
            </a:r>
            <a:endParaRPr lang="en-US" dirty="0"/>
          </a:p>
        </p:txBody>
      </p:sp>
      <p:sp>
        <p:nvSpPr>
          <p:cNvPr id="4" name="Slide Number Placeholder 3"/>
          <p:cNvSpPr>
            <a:spLocks noGrp="1"/>
          </p:cNvSpPr>
          <p:nvPr>
            <p:ph type="sldNum" sz="quarter" idx="10"/>
          </p:nvPr>
        </p:nvSpPr>
        <p:spPr/>
        <p:txBody>
          <a:bodyPr/>
          <a:lstStyle/>
          <a:p>
            <a:fld id="{EF4C2977-E57F-43F1-8D60-BE6A6E98A1C1}" type="slidenum">
              <a:rPr lang="en-US" smtClean="0"/>
              <a:t>13</a:t>
            </a:fld>
            <a:endParaRPr lang="en-US"/>
          </a:p>
        </p:txBody>
      </p:sp>
    </p:spTree>
    <p:extLst>
      <p:ext uri="{BB962C8B-B14F-4D97-AF65-F5344CB8AC3E}">
        <p14:creationId xmlns:p14="http://schemas.microsoft.com/office/powerpoint/2010/main" val="690981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proposed budget freezes pay for sworn police, fire and Sheriff employees</a:t>
            </a:r>
            <a:r>
              <a:rPr lang="en-US" baseline="0" dirty="0" smtClean="0"/>
              <a:t> to help close the shortfall.  These employees have received significantly larger pay increases than civilians over the past three fiscal years.  Civilians would receive 2% increases in the budget, with 1% for the continued phase-in of employee pension contributions.  The 5% contribution will be fully phased-in in Fiscal 2018.</a:t>
            </a:r>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14</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638902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16</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665825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Cost of 12.9 cent THTC reduction is $24.3 million.</a:t>
            </a:r>
          </a:p>
          <a:p>
            <a:r>
              <a:rPr lang="en-US" dirty="0" smtClean="0"/>
              <a:t>Casino lease revenue covers $9.9 million.  Net GF cost of $14.4 million</a:t>
            </a:r>
            <a:r>
              <a:rPr lang="en-US" dirty="0" smtClean="0"/>
              <a:t>.</a:t>
            </a:r>
          </a:p>
          <a:p>
            <a:endParaRPr lang="en-US" dirty="0" smtClean="0"/>
          </a:p>
          <a:p>
            <a:r>
              <a:rPr lang="en-US" dirty="0" smtClean="0"/>
              <a:t>The property tax reductions will save the average homeowner more than $300 a year.  The incremental reductions are adding up – the</a:t>
            </a:r>
            <a:r>
              <a:rPr lang="en-US" baseline="0" dirty="0" smtClean="0"/>
              <a:t> Fiscal 2017 effective rate is 7.1% below the Fiscal 2012 rate (and 9.5% below the Fiscal 2005 rate).  Average reduction of $450 per year vs. 2005 rates.  When 20 by 2020 is completed, savings will be close to $600 per year.</a:t>
            </a:r>
          </a:p>
          <a:p>
            <a:endParaRPr lang="en-US" baseline="0" dirty="0" smtClean="0"/>
          </a:p>
          <a:p>
            <a:r>
              <a:rPr lang="en-US" baseline="0" dirty="0" smtClean="0"/>
              <a:t>Other jurisdictions are raising their property tax rates, so while the gap is still large, it is shrinking.</a:t>
            </a:r>
            <a:endParaRPr lang="en-US" dirty="0" smtClean="0"/>
          </a:p>
          <a:p>
            <a:endParaRPr lang="en-US" dirty="0" smtClean="0"/>
          </a:p>
          <a:p>
            <a:r>
              <a:rPr lang="en-US" dirty="0" smtClean="0"/>
              <a:t>While it is</a:t>
            </a:r>
            <a:r>
              <a:rPr lang="en-US" baseline="0" dirty="0" smtClean="0"/>
              <a:t> hard to pinpoint the economic impact of the reductions, Baltimore’s property assessment growth has exceeded the statewide average over the past three years.  Some have pooh-poohed these tax rate reductions as small change and want to reverse course so that we can increase spending.  These are tough choices, but the Administration believes that lower tax rates help to grow the city’s tax base, which will pay big dividends for the City’s economic future.</a:t>
            </a:r>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17</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947762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18</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714680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19</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599750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20</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362325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WWW utilities </a:t>
            </a:r>
            <a:r>
              <a:rPr lang="en-US" dirty="0" smtClean="0"/>
              <a:t>- $</a:t>
            </a:r>
            <a:r>
              <a:rPr lang="en-US" dirty="0" smtClean="0"/>
              <a:t>12M new </a:t>
            </a:r>
            <a:r>
              <a:rPr lang="en-US" dirty="0" smtClean="0"/>
              <a:t>rate </a:t>
            </a:r>
            <a:r>
              <a:rPr lang="en-US" dirty="0" smtClean="0"/>
              <a:t>and rate structure </a:t>
            </a:r>
            <a:r>
              <a:rPr lang="en-US" dirty="0" smtClean="0"/>
              <a:t>going to BOE next week</a:t>
            </a:r>
          </a:p>
          <a:p>
            <a:r>
              <a:rPr lang="en-US" dirty="0" smtClean="0"/>
              <a:t>Conduit</a:t>
            </a:r>
            <a:r>
              <a:rPr lang="en-US" baseline="0" dirty="0" smtClean="0"/>
              <a:t> - $8M</a:t>
            </a:r>
          </a:p>
          <a:p>
            <a:r>
              <a:rPr lang="en-US" baseline="0" dirty="0" smtClean="0"/>
              <a:t>Federal - $17M Maternal and Child Health ($4M), HIV Treatment ($4.5M), Permanent Housing for the Homeless ($2.5M), SAFER Grant ($2.6M)</a:t>
            </a:r>
          </a:p>
          <a:p>
            <a:r>
              <a:rPr lang="en-US" baseline="0" dirty="0" smtClean="0"/>
              <a:t>Special - $9M EMS ($4M), Circulator ($6M)</a:t>
            </a:r>
          </a:p>
          <a:p>
            <a:endParaRPr lang="en-US" baseline="0" dirty="0" smtClean="0"/>
          </a:p>
          <a:p>
            <a:r>
              <a:rPr lang="en-US" baseline="0" dirty="0" smtClean="0"/>
              <a:t>State demolition funding of $18.5M not reflected, as it will flow through Maryland Stadium Authority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$1.5M from State Rainy Day earmarked for health care coordination and Safe Streets, subject to Governor’s </a:t>
            </a:r>
            <a:r>
              <a:rPr lang="en-US" baseline="0" dirty="0" smtClean="0"/>
              <a:t>approval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Much of the funding package for Baltimore approved by the General Assembly – for libraries, after-school programs and parks – becomes available starting in Fiscal 2018.</a:t>
            </a:r>
            <a:endParaRPr lang="en-US" baseline="0" dirty="0" smtClean="0"/>
          </a:p>
          <a:p>
            <a:endParaRPr lang="en-US" baseline="0" dirty="0" smtClean="0"/>
          </a:p>
          <a:p>
            <a:r>
              <a:rPr lang="en-US" baseline="0" dirty="0" smtClean="0"/>
              <a:t>-$216M for water utility revenue bonds – multi-year funding for infrastructure projects</a:t>
            </a:r>
          </a:p>
          <a:p>
            <a:r>
              <a:rPr lang="en-US" baseline="0" dirty="0" smtClean="0"/>
              <a:t>+$30M for Conduit from rate increase</a:t>
            </a:r>
          </a:p>
          <a:p>
            <a:r>
              <a:rPr lang="en-US" baseline="0" dirty="0" smtClean="0"/>
              <a:t>+144M State grants, including $130M for wastewater projects from Bay Restoration Fund and $23.2M for central library renovations</a:t>
            </a:r>
          </a:p>
          <a:p>
            <a:endParaRPr lang="en-US" baseline="0" dirty="0" smtClean="0"/>
          </a:p>
          <a:p>
            <a:r>
              <a:rPr lang="en-US" baseline="0" dirty="0" smtClean="0"/>
              <a:t>Position changes:</a:t>
            </a:r>
          </a:p>
          <a:p>
            <a:r>
              <a:rPr lang="en-US" baseline="0" dirty="0" smtClean="0"/>
              <a:t>Police vacancies -225</a:t>
            </a:r>
          </a:p>
          <a:p>
            <a:r>
              <a:rPr lang="en-US" baseline="0" dirty="0" smtClean="0"/>
              <a:t>CACs -8</a:t>
            </a:r>
          </a:p>
          <a:p>
            <a:r>
              <a:rPr lang="en-US" baseline="0" dirty="0" smtClean="0"/>
              <a:t>Before/After -5</a:t>
            </a:r>
          </a:p>
          <a:p>
            <a:endParaRPr lang="en-US" baseline="0" dirty="0" smtClean="0"/>
          </a:p>
          <a:p>
            <a:r>
              <a:rPr lang="en-US" baseline="0" dirty="0" smtClean="0"/>
              <a:t>Crime Lab +16</a:t>
            </a:r>
          </a:p>
          <a:p>
            <a:r>
              <a:rPr lang="en-US" baseline="0" dirty="0" smtClean="0"/>
              <a:t>DHR Civil Service +9</a:t>
            </a:r>
          </a:p>
          <a:p>
            <a:r>
              <a:rPr lang="en-US" baseline="0" dirty="0" smtClean="0"/>
              <a:t>CRB +4</a:t>
            </a:r>
          </a:p>
          <a:p>
            <a:r>
              <a:rPr lang="en-US" baseline="0" dirty="0" smtClean="0"/>
              <a:t>SAO +10 (body cams)</a:t>
            </a:r>
          </a:p>
          <a:p>
            <a:r>
              <a:rPr lang="en-US" baseline="0" dirty="0" smtClean="0"/>
              <a:t>Police +5 (body cams)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2</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788294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Cans cost $</a:t>
            </a:r>
            <a:r>
              <a:rPr lang="en-US" dirty="0" smtClean="0"/>
              <a:t>8.97M plus $655K interest, </a:t>
            </a:r>
            <a:r>
              <a:rPr lang="en-US" dirty="0" smtClean="0"/>
              <a:t>financed over </a:t>
            </a:r>
            <a:r>
              <a:rPr lang="en-US" dirty="0" smtClean="0"/>
              <a:t>five </a:t>
            </a:r>
            <a:r>
              <a:rPr lang="en-US" dirty="0" smtClean="0"/>
              <a:t>years</a:t>
            </a:r>
            <a:r>
              <a:rPr lang="en-US" dirty="0" smtClean="0"/>
              <a:t>.  Can replacement funding means the city won’t have to borrow money for the program again.</a:t>
            </a:r>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21</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405052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500469F7-62D2-41F2-8C8C-E5B92D9A18F1}"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455321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23</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684877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SAO will create a division dedicated to reviewing evidentiary footage and handling caseload associated with the BWC program.</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00469F7-62D2-41F2-8C8C-E5B92D9A18F1}" type="slidenum">
              <a:rPr lang="en-US" smtClean="0"/>
              <a:t>24</a:t>
            </a:fld>
            <a:endParaRPr lang="en-US" dirty="0"/>
          </a:p>
        </p:txBody>
      </p:sp>
    </p:spTree>
    <p:extLst>
      <p:ext uri="{BB962C8B-B14F-4D97-AF65-F5344CB8AC3E}">
        <p14:creationId xmlns:p14="http://schemas.microsoft.com/office/powerpoint/2010/main" val="4203208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Ten year plan initiatives have:</a:t>
            </a:r>
          </a:p>
          <a:p>
            <a:endParaRPr lang="en-US" dirty="0" smtClean="0"/>
          </a:p>
          <a:p>
            <a:pPr marL="171450" indent="-171450">
              <a:buFontTx/>
              <a:buChar char="-"/>
            </a:pPr>
            <a:r>
              <a:rPr lang="en-US" dirty="0" smtClean="0"/>
              <a:t>Reduced the city’s long-term baseline costs by over $1 billion</a:t>
            </a:r>
          </a:p>
          <a:p>
            <a:pPr marL="171450" indent="-171450">
              <a:buFontTx/>
              <a:buChar char="-"/>
            </a:pPr>
            <a:r>
              <a:rPr lang="en-US" dirty="0" smtClean="0"/>
              <a:t>Cut the property</a:t>
            </a:r>
            <a:r>
              <a:rPr lang="en-US" baseline="0" dirty="0" smtClean="0"/>
              <a:t> tax for homeowners by 7%</a:t>
            </a:r>
          </a:p>
          <a:p>
            <a:pPr marL="171450" indent="-171450">
              <a:buFontTx/>
              <a:buChar char="-"/>
            </a:pPr>
            <a:r>
              <a:rPr lang="en-US" baseline="0" dirty="0" smtClean="0"/>
              <a:t>Generated $130M in new capital investment</a:t>
            </a:r>
          </a:p>
          <a:p>
            <a:pPr marL="171450" indent="-171450">
              <a:buFontTx/>
              <a:buChar char="-"/>
            </a:pPr>
            <a:r>
              <a:rPr lang="en-US" baseline="0" dirty="0" smtClean="0"/>
              <a:t>Shrunk unfunded pension and retiree health liabilities by more than 25%</a:t>
            </a:r>
          </a:p>
          <a:p>
            <a:pPr marL="171450" indent="-171450">
              <a:buFontTx/>
              <a:buChar char="-"/>
            </a:pPr>
            <a:endParaRPr lang="en-US" baseline="0" dirty="0" smtClean="0"/>
          </a:p>
          <a:p>
            <a:pPr marL="0" indent="0">
              <a:buFontTx/>
              <a:buNone/>
            </a:pPr>
            <a:r>
              <a:rPr lang="en-US" baseline="0" dirty="0" smtClean="0"/>
              <a:t>For Fiscal 2017, we have completed another initiative by renewing the voluntary payment agreement with major non-profits for $6M a year, nearly double the average of the six-year agreement that is ending this year.</a:t>
            </a:r>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25</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294529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Ten year plan goal was -10% by Fiscal 2022.</a:t>
            </a:r>
          </a:p>
          <a:p>
            <a:endParaRPr lang="en-US" dirty="0" smtClean="0"/>
          </a:p>
          <a:p>
            <a:r>
              <a:rPr lang="en-US" dirty="0" smtClean="0"/>
              <a:t>-150</a:t>
            </a:r>
            <a:r>
              <a:rPr lang="en-US" baseline="0" dirty="0" smtClean="0"/>
              <a:t> firefighters</a:t>
            </a:r>
          </a:p>
          <a:p>
            <a:r>
              <a:rPr lang="en-US" baseline="0" dirty="0" smtClean="0"/>
              <a:t>-450 police officers</a:t>
            </a:r>
            <a:endParaRPr lang="en-US" dirty="0" smtClean="0"/>
          </a:p>
          <a:p>
            <a:endParaRPr lang="en-US" dirty="0" smtClean="0"/>
          </a:p>
          <a:p>
            <a:r>
              <a:rPr lang="en-US" dirty="0" smtClean="0"/>
              <a:t>-</a:t>
            </a:r>
            <a:r>
              <a:rPr lang="en-US" dirty="0" smtClean="0"/>
              <a:t>19% since Fiscal </a:t>
            </a:r>
            <a:r>
              <a:rPr lang="en-US" dirty="0" smtClean="0"/>
              <a:t>2009</a:t>
            </a:r>
          </a:p>
          <a:p>
            <a:endParaRPr lang="en-US" dirty="0" smtClean="0"/>
          </a:p>
          <a:p>
            <a:r>
              <a:rPr lang="en-US" dirty="0" smtClean="0"/>
              <a:t>More detail about the ten-year plan in the </a:t>
            </a:r>
            <a:r>
              <a:rPr lang="en-US" smtClean="0"/>
              <a:t>Appendix slides</a:t>
            </a:r>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26</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6100828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27</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405699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t>
            </a:r>
            <a:r>
              <a:rPr lang="en-US" baseline="0" dirty="0" smtClean="0"/>
              <a:t> the past year, the Administration has been studying the trends, or curves, for each of these indicators and researching best practices for turning those curves in the right direction.</a:t>
            </a:r>
            <a:endParaRPr lang="en-US" dirty="0" smtClean="0"/>
          </a:p>
          <a:p>
            <a:endParaRPr lang="en-US" dirty="0" smtClean="0"/>
          </a:p>
          <a:p>
            <a:r>
              <a:rPr lang="en-US" dirty="0" smtClean="0"/>
              <a:t>Last</a:t>
            </a:r>
            <a:r>
              <a:rPr lang="en-US" baseline="0" dirty="0" smtClean="0"/>
              <a:t> September, the Mayor convened more than 200 partners from inside and outside city government to begin developing action plans for each indicator.  Those preliminary plans were used to guide the budget process.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following three slides show trend lines for selected indicators and highlight one or two budget items that we believe will help to turn the curve.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More information about the indicators can be found at outcomestat.baltimorecity.gov.  Some of the information is summarized in the Executive Summary budget publication.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28</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4276832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scoring advanced or proficient on PARCC test are 8% - 20%</a:t>
            </a:r>
          </a:p>
          <a:p>
            <a:endParaRPr lang="en-US" dirty="0" smtClean="0"/>
          </a:p>
          <a:p>
            <a:r>
              <a:rPr lang="en-US" dirty="0" smtClean="0"/>
              <a:t>Shootings rose from 371 in 2014 to 636 in 2015</a:t>
            </a:r>
          </a:p>
          <a:p>
            <a:endParaRPr lang="en-US" dirty="0" smtClean="0"/>
          </a:p>
          <a:p>
            <a:r>
              <a:rPr lang="en-US" dirty="0" smtClean="0"/>
              <a:t>86% report feeling safe during the day, 63% at night (highs were 93% and 68% in 2009)</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00469F7-62D2-41F2-8C8C-E5B92D9A18F1}" type="slidenum">
              <a:rPr lang="en-US" smtClean="0"/>
              <a:t>29</a:t>
            </a:fld>
            <a:endParaRPr lang="en-US" dirty="0"/>
          </a:p>
        </p:txBody>
      </p:sp>
    </p:spTree>
    <p:extLst>
      <p:ext uri="{BB962C8B-B14F-4D97-AF65-F5344CB8AC3E}">
        <p14:creationId xmlns:p14="http://schemas.microsoft.com/office/powerpoint/2010/main" val="20314437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16,870 residential buildings deemed uninhabitable, about</a:t>
            </a:r>
            <a:r>
              <a:rPr lang="en-US" baseline="0" dirty="0" smtClean="0"/>
              <a:t> the same as 2010</a:t>
            </a:r>
          </a:p>
          <a:p>
            <a:endParaRPr lang="en-US" baseline="0" dirty="0" smtClean="0"/>
          </a:p>
          <a:p>
            <a:r>
              <a:rPr lang="en-US" baseline="0" dirty="0" smtClean="0"/>
              <a:t>Employment rate for 16 to 64 year olds was 62.1% in 2014, up from 50% in 2012.</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00469F7-62D2-41F2-8C8C-E5B92D9A18F1}" type="slidenum">
              <a:rPr lang="en-US" smtClean="0"/>
              <a:t>30</a:t>
            </a:fld>
            <a:endParaRPr lang="en-US" dirty="0"/>
          </a:p>
        </p:txBody>
      </p:sp>
    </p:spTree>
    <p:extLst>
      <p:ext uri="{BB962C8B-B14F-4D97-AF65-F5344CB8AC3E}">
        <p14:creationId xmlns:p14="http://schemas.microsoft.com/office/powerpoint/2010/main" val="4250382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3</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8581584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Percent rating city’s cleanliness good or excellent was 49% in 2015, compared to a high of 61% in 2011</a:t>
            </a:r>
          </a:p>
          <a:p>
            <a:endParaRPr lang="en-US" dirty="0" smtClean="0"/>
          </a:p>
          <a:p>
            <a:r>
              <a:rPr lang="en-US" dirty="0" smtClean="0"/>
              <a:t>192</a:t>
            </a:r>
            <a:r>
              <a:rPr lang="en-US" baseline="0" dirty="0" smtClean="0"/>
              <a:t> heroin-related deaths in 2014, sup from 76 in 2011</a:t>
            </a:r>
          </a:p>
          <a:p>
            <a:endParaRPr lang="en-US" baseline="0" dirty="0" smtClean="0"/>
          </a:p>
          <a:p>
            <a:r>
              <a:rPr lang="en-US" baseline="0" dirty="0" smtClean="0"/>
              <a:t>Percent of citizens reporting poor mental health was 17.3% in 2013</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00469F7-62D2-41F2-8C8C-E5B92D9A18F1}" type="slidenum">
              <a:rPr lang="en-US" smtClean="0"/>
              <a:t>31</a:t>
            </a:fld>
            <a:endParaRPr lang="en-US" dirty="0"/>
          </a:p>
        </p:txBody>
      </p:sp>
    </p:spTree>
    <p:extLst>
      <p:ext uri="{BB962C8B-B14F-4D97-AF65-F5344CB8AC3E}">
        <p14:creationId xmlns:p14="http://schemas.microsoft.com/office/powerpoint/2010/main" val="35066587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32</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8758877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Brings EMS fees in line with other large jurisdictions.  Insurance companies</a:t>
            </a:r>
            <a:r>
              <a:rPr lang="en-US" baseline="0" dirty="0" smtClean="0"/>
              <a:t> pay the fee.</a:t>
            </a:r>
          </a:p>
          <a:p>
            <a:endParaRPr lang="en-US" baseline="0" dirty="0" smtClean="0"/>
          </a:p>
          <a:p>
            <a:r>
              <a:rPr lang="en-US" baseline="0" dirty="0" smtClean="0"/>
              <a:t>Pay crossing guards for 2 hours a day instead of 4.  City Schools can pay them for doing additional work inside the school.  The City is negotiating this change with CUB.</a:t>
            </a:r>
          </a:p>
          <a:p>
            <a:endParaRPr lang="en-US" baseline="0" dirty="0" smtClean="0"/>
          </a:p>
          <a:p>
            <a:r>
              <a:rPr lang="en-US" baseline="0" dirty="0" smtClean="0"/>
              <a:t>State CSBG funding reduction impacts CACs</a:t>
            </a:r>
          </a:p>
          <a:p>
            <a:endParaRPr lang="en-US" baseline="0" dirty="0" smtClean="0"/>
          </a:p>
          <a:p>
            <a:r>
              <a:rPr lang="en-US" baseline="0" dirty="0" smtClean="0"/>
              <a:t>Earmarked grants for TFA, Experience Corps and Maryland Extension total about $450K.  They should compete for limited funding along with the many other non-profits that do good work in the city.  Competition requires demonstrating results.</a:t>
            </a:r>
          </a:p>
          <a:p>
            <a:endParaRPr lang="en-US" baseline="0" dirty="0" smtClean="0"/>
          </a:p>
          <a:p>
            <a:r>
              <a:rPr lang="en-US" baseline="0" dirty="0" smtClean="0"/>
              <a:t>Before and After Care:</a:t>
            </a:r>
          </a:p>
          <a:p>
            <a:endParaRPr lang="en-US" baseline="0" dirty="0" smtClean="0"/>
          </a:p>
          <a:p>
            <a:pPr marL="171450" indent="-171450">
              <a:buFontTx/>
              <a:buChar char="-"/>
            </a:pPr>
            <a:r>
              <a:rPr lang="en-US" baseline="0" dirty="0" smtClean="0"/>
              <a:t>The Administration would like to continue transitioning city government out of the child care business</a:t>
            </a:r>
          </a:p>
          <a:p>
            <a:pPr marL="171450" indent="-171450">
              <a:buFontTx/>
              <a:buChar char="-"/>
            </a:pPr>
            <a:r>
              <a:rPr lang="en-US" baseline="0" dirty="0" smtClean="0"/>
              <a:t>The State provides portable vouchers and there are many private and non-profit providers</a:t>
            </a:r>
          </a:p>
          <a:p>
            <a:pPr marL="171450" indent="-171450">
              <a:buFontTx/>
              <a:buChar char="-"/>
            </a:pPr>
            <a:r>
              <a:rPr lang="en-US" baseline="0" dirty="0" smtClean="0"/>
              <a:t>We won’t leave any families without child care</a:t>
            </a:r>
          </a:p>
          <a:p>
            <a:pPr marL="171450" indent="-171450">
              <a:buFontTx/>
              <a:buChar char="-"/>
            </a:pPr>
            <a:r>
              <a:rPr lang="en-US" baseline="0" dirty="0" smtClean="0"/>
              <a:t>The plan is to reinvest savings in the City Schools </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500469F7-62D2-41F2-8C8C-E5B92D9A18F1}"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892651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SAFER Grant</a:t>
            </a:r>
          </a:p>
          <a:p>
            <a:r>
              <a:rPr lang="en-US" dirty="0" smtClean="0"/>
              <a:t>Safe Streets State funding</a:t>
            </a:r>
          </a:p>
          <a:p>
            <a:endParaRPr lang="en-US" dirty="0" smtClean="0"/>
          </a:p>
          <a:p>
            <a:r>
              <a:rPr lang="en-US" dirty="0" smtClean="0"/>
              <a:t>DOJ</a:t>
            </a:r>
            <a:r>
              <a:rPr lang="en-US" baseline="0" dirty="0" smtClean="0"/>
              <a:t> Review: BWC and BPD positions</a:t>
            </a:r>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34</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8452670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Details on page 314 of Volume</a:t>
            </a:r>
            <a:r>
              <a:rPr lang="en-US" baseline="0" dirty="0" smtClean="0"/>
              <a:t> II of Agency Detail</a:t>
            </a:r>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36</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8659405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HUD temporary housing grant</a:t>
            </a:r>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37</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4096881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38</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3057058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40</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7630127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41</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40645444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42</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788942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Revenue growth of 2.1% is not bad.</a:t>
            </a:r>
            <a:r>
              <a:rPr lang="en-US" baseline="0" dirty="0" smtClean="0"/>
              <a:t>  It is in line with general inflation in the economy</a:t>
            </a:r>
            <a:r>
              <a:rPr lang="en-US" dirty="0" smtClean="0"/>
              <a:t>, but not nearly enough to keep up with the City’s cost growth.  I will talk first about the revenue side.</a:t>
            </a:r>
          </a:p>
          <a:p>
            <a:endParaRPr lang="en-US" dirty="0" smtClean="0"/>
          </a:p>
          <a:p>
            <a:r>
              <a:rPr lang="en-US" dirty="0" smtClean="0"/>
              <a:t>Current revenue:</a:t>
            </a:r>
          </a:p>
          <a:p>
            <a:endParaRPr lang="en-US" dirty="0" smtClean="0"/>
          </a:p>
          <a:p>
            <a:r>
              <a:rPr lang="en-US" dirty="0" smtClean="0"/>
              <a:t>Fiscal 2016 budget =</a:t>
            </a:r>
            <a:r>
              <a:rPr lang="en-US" baseline="0" dirty="0" smtClean="0"/>
              <a:t> $1.707B</a:t>
            </a:r>
          </a:p>
          <a:p>
            <a:r>
              <a:rPr lang="en-US" baseline="0" dirty="0" smtClean="0"/>
              <a:t>Fiscal 2016 projection = $1.75B</a:t>
            </a:r>
          </a:p>
          <a:p>
            <a:r>
              <a:rPr lang="en-US" baseline="0" dirty="0" smtClean="0"/>
              <a:t>Fiscal 2017 recommendation = $1.762B</a:t>
            </a:r>
          </a:p>
          <a:p>
            <a:endParaRPr lang="en-US" baseline="0" dirty="0" smtClean="0"/>
          </a:p>
          <a:p>
            <a:r>
              <a:rPr lang="en-US" baseline="0" dirty="0" smtClean="0"/>
              <a:t>Projecting a small surplus in Fiscal 2016, mainly due to good results from our most volatile revenues, Income Tax and Transfer and Recordation Taxes.  Overall current revenue was 2.4% above the budget estimate, close to our target of 2% accuracy.</a:t>
            </a:r>
          </a:p>
          <a:p>
            <a:endParaRPr lang="en-US" baseline="0" dirty="0" smtClean="0"/>
          </a:p>
          <a:p>
            <a:r>
              <a:rPr lang="en-US" baseline="0" dirty="0" smtClean="0"/>
              <a:t>Income tax revenue driven by factors that we can’t expect to repeat: 1) reconciliation of Fiscal 2014 returns, 2) capital gains from stock market sell-off in early 2016.  Income tax distribution formulas have not yet caught up to economic recovery of Washington, D.C. suburbs.  Formula adjustments could mean negative adjustments in next year’s reconciliation.</a:t>
            </a:r>
          </a:p>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4</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6504507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43</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6467585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44</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8440423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45</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4613330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47</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6386630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48</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5155029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49</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2480844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50</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3622134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51</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7058888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52</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6360148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53</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21321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5</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0346079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55</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2367195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56</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9598612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57</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4985229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58</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7868505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Pension liabilities continue to grow:</a:t>
            </a:r>
          </a:p>
          <a:p>
            <a:endParaRPr lang="en-US" dirty="0" smtClean="0"/>
          </a:p>
          <a:p>
            <a:r>
              <a:rPr lang="en-US" dirty="0" smtClean="0"/>
              <a:t>Plans have generally</a:t>
            </a:r>
            <a:r>
              <a:rPr lang="en-US" baseline="0" dirty="0" smtClean="0"/>
              <a:t> underperformed investment return assumptions.</a:t>
            </a:r>
          </a:p>
          <a:p>
            <a:endParaRPr lang="en-US" baseline="0" dirty="0" smtClean="0"/>
          </a:p>
          <a:p>
            <a:r>
              <a:rPr lang="en-US" baseline="0" dirty="0" smtClean="0"/>
              <a:t>Plans are both using closed amortization, which pays down the unfunded liability on a fixed schedule, and means that investment losses must be amortized over a shorter and shorter timeframe.</a:t>
            </a:r>
          </a:p>
          <a:p>
            <a:endParaRPr lang="en-US" baseline="0" dirty="0" smtClean="0"/>
          </a:p>
          <a:p>
            <a:r>
              <a:rPr lang="en-US" baseline="0" dirty="0" smtClean="0"/>
              <a:t>They now use entry age normal actuarial cost method, which level funds pension contributions throughout the working career of employees.  The previous Projected Unit Cost method </a:t>
            </a:r>
            <a:r>
              <a:rPr lang="en-US" baseline="0" dirty="0" err="1" smtClean="0"/>
              <a:t>backloaded</a:t>
            </a:r>
            <a:r>
              <a:rPr lang="en-US" baseline="0" dirty="0" smtClean="0"/>
              <a:t> these contributions.</a:t>
            </a:r>
          </a:p>
          <a:p>
            <a:endParaRPr lang="en-US" baseline="0" dirty="0" smtClean="0"/>
          </a:p>
          <a:p>
            <a:r>
              <a:rPr lang="en-US" baseline="0" dirty="0" smtClean="0"/>
              <a:t>New accounting rules for valuing assets have also increased liability calculation.</a:t>
            </a:r>
            <a:endParaRPr lang="en-US" dirty="0" smtClean="0"/>
          </a:p>
          <a:p>
            <a:endParaRPr lang="en-US" dirty="0" smtClean="0"/>
          </a:p>
          <a:p>
            <a:r>
              <a:rPr lang="en-US" dirty="0" smtClean="0"/>
              <a:t>ERS liability spiked in Fiscal 2012 valuation</a:t>
            </a:r>
            <a:r>
              <a:rPr lang="en-US" baseline="0" dirty="0" smtClean="0"/>
              <a:t> and has shrunk since then.</a:t>
            </a:r>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59</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5575128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61</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7357958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62</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7948003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information about</a:t>
            </a:r>
            <a:r>
              <a:rPr lang="en-US" baseline="0" dirty="0" smtClean="0"/>
              <a:t> the Capital Budget starts on page 149 of the Executive Summary.  Planning has published the full capital budget.</a:t>
            </a:r>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63</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5666861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64</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7255985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65</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294584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Property and Income Tax growing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Group I assessment growth of 10.9% matches statewide average.  21% commercial, 4.9% residential</a:t>
            </a:r>
          </a:p>
          <a:p>
            <a:endParaRPr lang="en-US" dirty="0" smtClean="0"/>
          </a:p>
          <a:p>
            <a:r>
              <a:rPr lang="en-US" dirty="0" smtClean="0"/>
              <a:t>Property Tax growth</a:t>
            </a:r>
            <a:r>
              <a:rPr lang="en-US" baseline="0" dirty="0" smtClean="0"/>
              <a:t> mitigated by 40% of Group I residential properties losing </a:t>
            </a:r>
            <a:r>
              <a:rPr lang="en-US" baseline="0" dirty="0" smtClean="0"/>
              <a:t>value</a:t>
            </a:r>
          </a:p>
          <a:p>
            <a:endParaRPr lang="en-US" baseline="0" dirty="0" smtClean="0"/>
          </a:p>
          <a:p>
            <a:r>
              <a:rPr lang="en-US" baseline="0" dirty="0" smtClean="0"/>
              <a:t>Adjusted Transfer and Recordation tax revenue up $7M (to $70M) – we are careful not to rely too heavily on these volatile revenue sources to fund recurring expenses.</a:t>
            </a:r>
          </a:p>
          <a:p>
            <a:endParaRPr lang="en-US" baseline="0" dirty="0" smtClean="0"/>
          </a:p>
          <a:p>
            <a:r>
              <a:rPr lang="en-US" baseline="0" dirty="0" smtClean="0"/>
              <a:t>Income Tax up $24M (to $318M) from Fiscal 2016 budget</a:t>
            </a:r>
          </a:p>
          <a:p>
            <a:endParaRPr lang="en-US" baseline="0" dirty="0" smtClean="0"/>
          </a:p>
          <a:p>
            <a:r>
              <a:rPr lang="en-US" baseline="0" dirty="0" smtClean="0"/>
              <a:t>We are also seeing some growth in HUR ($4.5M, to $142M).  Still $85M below Fiscal 2007 peak.</a:t>
            </a:r>
          </a:p>
          <a:p>
            <a:endParaRPr lang="en-US" baseline="0" dirty="0" smtClean="0"/>
          </a:p>
          <a:p>
            <a:r>
              <a:rPr lang="en-US" baseline="0" dirty="0" smtClean="0"/>
              <a:t>Assuming additional revenue from higher interest rates ($2.2M and parking fund transfers ($1.9M).</a:t>
            </a:r>
          </a:p>
          <a:p>
            <a:endParaRPr lang="en-US" baseline="0" dirty="0" smtClean="0"/>
          </a:p>
          <a:p>
            <a:r>
              <a:rPr lang="en-US" baseline="0" dirty="0" smtClean="0"/>
              <a:t>Estimate includes a one-time additional transfer of $1M for street sweeping from the </a:t>
            </a:r>
            <a:r>
              <a:rPr lang="en-US" baseline="0" dirty="0" err="1" smtClean="0"/>
              <a:t>Stormwater</a:t>
            </a:r>
            <a:r>
              <a:rPr lang="en-US" baseline="0" dirty="0" smtClean="0"/>
              <a:t> Utility.</a:t>
            </a:r>
          </a:p>
          <a:p>
            <a:endParaRPr lang="en-US" baseline="0" dirty="0" smtClean="0"/>
          </a:p>
          <a:p>
            <a:r>
              <a:rPr lang="en-US" baseline="0" dirty="0" smtClean="0"/>
              <a:t>State Aid is more or less flat.</a:t>
            </a:r>
          </a:p>
          <a:p>
            <a:endParaRPr lang="en-US" dirty="0" smtClean="0"/>
          </a:p>
          <a:p>
            <a:r>
              <a:rPr lang="en-US" dirty="0" smtClean="0"/>
              <a:t>No speed camera revenue and no fund balance to offset the missing </a:t>
            </a:r>
            <a:r>
              <a:rPr lang="en-US" dirty="0" smtClean="0"/>
              <a:t>revenue (-$10M)</a:t>
            </a:r>
          </a:p>
          <a:p>
            <a:endParaRPr lang="en-US" dirty="0" smtClean="0"/>
          </a:p>
          <a:p>
            <a:r>
              <a:rPr lang="en-US" dirty="0" smtClean="0"/>
              <a:t>Also seeing the impact of reduced Minor Privilege Permit fees (-$0.8M)</a:t>
            </a:r>
          </a:p>
          <a:p>
            <a:endParaRPr lang="en-US" dirty="0" smtClean="0"/>
          </a:p>
          <a:p>
            <a:r>
              <a:rPr lang="en-US" dirty="0" smtClean="0"/>
              <a:t>The difference between our initial revenue projection and our final</a:t>
            </a:r>
            <a:r>
              <a:rPr lang="en-US" baseline="0" dirty="0" smtClean="0"/>
              <a:t> budget estimate is $6M from a new voluntary payment agreement with major non-profits.</a:t>
            </a:r>
          </a:p>
          <a:p>
            <a:endParaRPr lang="en-US" baseline="0" dirty="0" smtClean="0"/>
          </a:p>
          <a:p>
            <a:r>
              <a:rPr lang="en-US" baseline="0" dirty="0" smtClean="0"/>
              <a:t>Full revenue details start on page 31 of the Executive Summary publication.</a:t>
            </a:r>
            <a:endParaRPr lang="en-US" dirty="0" smtClean="0"/>
          </a:p>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6</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9138337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66</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584675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67</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821772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68</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959704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69</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4881143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70</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150626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71</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7941648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72</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4788648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73</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6430924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74</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6468317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75</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65366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Discuss pie chart.</a:t>
            </a:r>
          </a:p>
          <a:p>
            <a:endParaRPr lang="en-US" dirty="0" smtClean="0"/>
          </a:p>
          <a:p>
            <a:r>
              <a:rPr lang="en-US" dirty="0" smtClean="0"/>
              <a:t>After growing less</a:t>
            </a:r>
            <a:r>
              <a:rPr lang="en-US" baseline="0" dirty="0" smtClean="0"/>
              <a:t> than 4% over the past four fiscal years, fixed costs are up 4.5% in Fiscal 2017.</a:t>
            </a:r>
            <a:endParaRPr lang="en-US" dirty="0" smtClean="0"/>
          </a:p>
          <a:p>
            <a:endParaRPr lang="en-US" dirty="0" smtClean="0"/>
          </a:p>
          <a:p>
            <a:r>
              <a:rPr lang="en-US" dirty="0" smtClean="0"/>
              <a:t>Details about fixed costs can be found starting on page 5 of the Executive Summary publication.</a:t>
            </a:r>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7</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406325467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76</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06178696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77</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71448700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SAFER Grant</a:t>
            </a:r>
          </a:p>
          <a:p>
            <a:r>
              <a:rPr lang="en-US" dirty="0" smtClean="0"/>
              <a:t>Safe Streets State funding</a:t>
            </a:r>
          </a:p>
          <a:p>
            <a:endParaRPr lang="en-US" dirty="0" smtClean="0"/>
          </a:p>
          <a:p>
            <a:r>
              <a:rPr lang="en-US" dirty="0" smtClean="0"/>
              <a:t>DOJ</a:t>
            </a:r>
            <a:r>
              <a:rPr lang="en-US" baseline="0" dirty="0" smtClean="0"/>
              <a:t> Review: BWC and BPD positions</a:t>
            </a:r>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78</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680663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Four</a:t>
            </a:r>
            <a:r>
              <a:rPr lang="en-US" baseline="0" dirty="0" smtClean="0"/>
              <a:t> </a:t>
            </a:r>
            <a:r>
              <a:rPr lang="en-US" dirty="0" smtClean="0"/>
              <a:t>reasons for pension cost growth:</a:t>
            </a:r>
          </a:p>
          <a:p>
            <a:endParaRPr lang="en-US" dirty="0" smtClean="0"/>
          </a:p>
          <a:p>
            <a:pPr marL="228600" indent="-228600">
              <a:buAutoNum type="arabicPeriod"/>
            </a:pPr>
            <a:r>
              <a:rPr lang="en-US" dirty="0" smtClean="0"/>
              <a:t>Investment returns of 3.5% in 2015 vs. assumption of 7.75%</a:t>
            </a:r>
          </a:p>
          <a:p>
            <a:pPr marL="228600" indent="-228600">
              <a:buAutoNum type="arabicPeriod"/>
            </a:pPr>
            <a:r>
              <a:rPr lang="en-US" dirty="0" smtClean="0"/>
              <a:t>Reduction</a:t>
            </a:r>
            <a:r>
              <a:rPr lang="en-US" baseline="0" dirty="0" smtClean="0"/>
              <a:t> of investment return assumption by both funds to 7.5%</a:t>
            </a:r>
          </a:p>
          <a:p>
            <a:pPr marL="228600" indent="-228600">
              <a:buAutoNum type="arabicPeriod"/>
            </a:pPr>
            <a:r>
              <a:rPr lang="en-US" baseline="0" dirty="0" smtClean="0"/>
              <a:t>Changing of actuarial methods in recent years that increase costs now but will put funds on a more sustainable path.</a:t>
            </a:r>
          </a:p>
          <a:p>
            <a:pPr marL="228600" indent="-228600">
              <a:buAutoNum type="arabicPeriod"/>
            </a:pPr>
            <a:r>
              <a:rPr lang="en-US" baseline="0" dirty="0" smtClean="0"/>
              <a:t>Experience study showing that retirees are living longer</a:t>
            </a:r>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8</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70021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t>9</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11675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FC8796-4B84-4555-9C11-3FC6FBF72663}" type="datetime1">
              <a:rPr lang="en-US" smtClean="0"/>
              <a:t>5/29/2016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4548A-DD63-4BF3-AE1A-ED3F76884619}" type="slidenum">
              <a:rPr lang="en-US" smtClean="0"/>
              <a:t>‹#›</a:t>
            </a:fld>
            <a:endParaRPr lang="en-US" dirty="0"/>
          </a:p>
        </p:txBody>
      </p:sp>
    </p:spTree>
    <p:extLst>
      <p:ext uri="{BB962C8B-B14F-4D97-AF65-F5344CB8AC3E}">
        <p14:creationId xmlns:p14="http://schemas.microsoft.com/office/powerpoint/2010/main" val="2328848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10C1C9-876D-42E7-BAAC-B77B7780BB04}" type="datetime1">
              <a:rPr lang="en-US" smtClean="0"/>
              <a:t>5/29/2016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4548A-DD63-4BF3-AE1A-ED3F76884619}" type="slidenum">
              <a:rPr lang="en-US" smtClean="0"/>
              <a:t>‹#›</a:t>
            </a:fld>
            <a:endParaRPr lang="en-US" dirty="0"/>
          </a:p>
        </p:txBody>
      </p:sp>
    </p:spTree>
    <p:extLst>
      <p:ext uri="{BB962C8B-B14F-4D97-AF65-F5344CB8AC3E}">
        <p14:creationId xmlns:p14="http://schemas.microsoft.com/office/powerpoint/2010/main" val="939584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23B3B-B9F7-4578-AA0A-B2AAE089E0CC}" type="datetime1">
              <a:rPr lang="en-US" smtClean="0"/>
              <a:t>5/29/2016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4548A-DD63-4BF3-AE1A-ED3F76884619}" type="slidenum">
              <a:rPr lang="en-US" smtClean="0"/>
              <a:t>‹#›</a:t>
            </a:fld>
            <a:endParaRPr lang="en-US" dirty="0"/>
          </a:p>
        </p:txBody>
      </p:sp>
    </p:spTree>
    <p:extLst>
      <p:ext uri="{BB962C8B-B14F-4D97-AF65-F5344CB8AC3E}">
        <p14:creationId xmlns:p14="http://schemas.microsoft.com/office/powerpoint/2010/main" val="3893975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812536-7704-4833-822B-8463ED514BAA}" type="datetime1">
              <a:rPr lang="en-US" smtClean="0"/>
              <a:t>5/29/2016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4548A-DD63-4BF3-AE1A-ED3F76884619}" type="slidenum">
              <a:rPr lang="en-US" smtClean="0"/>
              <a:t>‹#›</a:t>
            </a:fld>
            <a:endParaRPr lang="en-US" dirty="0"/>
          </a:p>
        </p:txBody>
      </p:sp>
    </p:spTree>
    <p:extLst>
      <p:ext uri="{BB962C8B-B14F-4D97-AF65-F5344CB8AC3E}">
        <p14:creationId xmlns:p14="http://schemas.microsoft.com/office/powerpoint/2010/main" val="1363939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F5FF8C-6CBF-4E2C-AB09-48F3EE3D15C7}" type="datetime1">
              <a:rPr lang="en-US" smtClean="0"/>
              <a:t>5/29/2016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4548A-DD63-4BF3-AE1A-ED3F76884619}" type="slidenum">
              <a:rPr lang="en-US" smtClean="0"/>
              <a:t>‹#›</a:t>
            </a:fld>
            <a:endParaRPr lang="en-US" dirty="0"/>
          </a:p>
        </p:txBody>
      </p:sp>
    </p:spTree>
    <p:extLst>
      <p:ext uri="{BB962C8B-B14F-4D97-AF65-F5344CB8AC3E}">
        <p14:creationId xmlns:p14="http://schemas.microsoft.com/office/powerpoint/2010/main" val="3630546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B9A389-227F-4E79-B26B-85DEDB72B46D}" type="datetime1">
              <a:rPr lang="en-US" smtClean="0"/>
              <a:t>5/29/2016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4548A-DD63-4BF3-AE1A-ED3F76884619}" type="slidenum">
              <a:rPr lang="en-US" smtClean="0"/>
              <a:t>‹#›</a:t>
            </a:fld>
            <a:endParaRPr lang="en-US" dirty="0"/>
          </a:p>
        </p:txBody>
      </p:sp>
    </p:spTree>
    <p:extLst>
      <p:ext uri="{BB962C8B-B14F-4D97-AF65-F5344CB8AC3E}">
        <p14:creationId xmlns:p14="http://schemas.microsoft.com/office/powerpoint/2010/main" val="1161764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BA174E-6807-4D38-83AF-C2A6224BFB10}" type="datetime1">
              <a:rPr lang="en-US" smtClean="0"/>
              <a:t>5/29/2016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34548A-DD63-4BF3-AE1A-ED3F76884619}" type="slidenum">
              <a:rPr lang="en-US" smtClean="0"/>
              <a:t>‹#›</a:t>
            </a:fld>
            <a:endParaRPr lang="en-US" dirty="0"/>
          </a:p>
        </p:txBody>
      </p:sp>
    </p:spTree>
    <p:extLst>
      <p:ext uri="{BB962C8B-B14F-4D97-AF65-F5344CB8AC3E}">
        <p14:creationId xmlns:p14="http://schemas.microsoft.com/office/powerpoint/2010/main" val="1855902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A67FE2-2D04-4F5B-ADFD-E91C7FEFBCCB}" type="datetime1">
              <a:rPr lang="en-US" smtClean="0"/>
              <a:t>5/29/2016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4548A-DD63-4BF3-AE1A-ED3F76884619}" type="slidenum">
              <a:rPr lang="en-US" smtClean="0"/>
              <a:t>‹#›</a:t>
            </a:fld>
            <a:endParaRPr lang="en-US" dirty="0"/>
          </a:p>
        </p:txBody>
      </p:sp>
    </p:spTree>
    <p:extLst>
      <p:ext uri="{BB962C8B-B14F-4D97-AF65-F5344CB8AC3E}">
        <p14:creationId xmlns:p14="http://schemas.microsoft.com/office/powerpoint/2010/main" val="2752516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2F1FB8-94F4-4D92-80B7-BFC9FBFD5848}" type="datetime1">
              <a:rPr lang="en-US" smtClean="0"/>
              <a:t>5/29/2016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34548A-DD63-4BF3-AE1A-ED3F76884619}" type="slidenum">
              <a:rPr lang="en-US" smtClean="0"/>
              <a:t>‹#›</a:t>
            </a:fld>
            <a:endParaRPr lang="en-US" dirty="0"/>
          </a:p>
        </p:txBody>
      </p:sp>
    </p:spTree>
    <p:extLst>
      <p:ext uri="{BB962C8B-B14F-4D97-AF65-F5344CB8AC3E}">
        <p14:creationId xmlns:p14="http://schemas.microsoft.com/office/powerpoint/2010/main" val="2917333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D4D7D5-EF91-42FA-9C77-9E04166D0681}" type="datetime1">
              <a:rPr lang="en-US" smtClean="0"/>
              <a:t>5/29/2016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4548A-DD63-4BF3-AE1A-ED3F76884619}" type="slidenum">
              <a:rPr lang="en-US" smtClean="0"/>
              <a:t>‹#›</a:t>
            </a:fld>
            <a:endParaRPr lang="en-US" dirty="0"/>
          </a:p>
        </p:txBody>
      </p:sp>
    </p:spTree>
    <p:extLst>
      <p:ext uri="{BB962C8B-B14F-4D97-AF65-F5344CB8AC3E}">
        <p14:creationId xmlns:p14="http://schemas.microsoft.com/office/powerpoint/2010/main" val="2593127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04C2C1-93E8-44AD-9F1E-5C8466FC9B26}" type="datetime1">
              <a:rPr lang="en-US" smtClean="0"/>
              <a:t>5/29/2016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4548A-DD63-4BF3-AE1A-ED3F76884619}" type="slidenum">
              <a:rPr lang="en-US" smtClean="0"/>
              <a:t>‹#›</a:t>
            </a:fld>
            <a:endParaRPr lang="en-US" dirty="0"/>
          </a:p>
        </p:txBody>
      </p:sp>
    </p:spTree>
    <p:extLst>
      <p:ext uri="{BB962C8B-B14F-4D97-AF65-F5344CB8AC3E}">
        <p14:creationId xmlns:p14="http://schemas.microsoft.com/office/powerpoint/2010/main" val="2899517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2BF35-108E-4A96-AAFA-2B8AF031E178}" type="datetime1">
              <a:rPr lang="en-US" smtClean="0"/>
              <a:t>5/29/2016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4548A-DD63-4BF3-AE1A-ED3F76884619}" type="slidenum">
              <a:rPr lang="en-US" smtClean="0"/>
              <a:t>‹#›</a:t>
            </a:fld>
            <a:endParaRPr lang="en-US" dirty="0"/>
          </a:p>
        </p:txBody>
      </p:sp>
    </p:spTree>
    <p:extLst>
      <p:ext uri="{BB962C8B-B14F-4D97-AF65-F5344CB8AC3E}">
        <p14:creationId xmlns:p14="http://schemas.microsoft.com/office/powerpoint/2010/main" val="2886062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chart" Target="../charts/chart3.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jpeg"/><Relationship Id="rId7"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19.png"/><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1.jpe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1.jpeg"/></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6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jpeg"/></Relationships>
</file>

<file path=ppt/slides/_rels/slide6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jpeg"/><Relationship Id="rId7" Type="http://schemas.openxmlformats.org/officeDocument/2006/relationships/image" Target="../media/image22.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21.png"/><Relationship Id="rId4" Type="http://schemas.openxmlformats.org/officeDocument/2006/relationships/image" Target="../media/image19.png"/><Relationship Id="rId9" Type="http://schemas.openxmlformats.org/officeDocument/2006/relationships/image" Target="../media/image47.png"/></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6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jpeg"/><Relationship Id="rId7" Type="http://schemas.openxmlformats.org/officeDocument/2006/relationships/image" Target="../media/image25.pn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24.png"/><Relationship Id="rId4" Type="http://schemas.openxmlformats.org/officeDocument/2006/relationships/image" Target="../media/image19.png"/></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6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9.png"/><Relationship Id="rId7" Type="http://schemas.openxmlformats.org/officeDocument/2006/relationships/image" Target="../media/image27.pn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19.png"/><Relationship Id="rId10" Type="http://schemas.openxmlformats.org/officeDocument/2006/relationships/image" Target="../media/image53.png"/><Relationship Id="rId4" Type="http://schemas.openxmlformats.org/officeDocument/2006/relationships/image" Target="../media/image1.jpeg"/><Relationship Id="rId9" Type="http://schemas.openxmlformats.org/officeDocument/2006/relationships/image" Target="../media/image5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5.png"/><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28.png"/><Relationship Id="rId4" Type="http://schemas.openxmlformats.org/officeDocument/2006/relationships/image" Target="../media/image19.png"/></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7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7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6.png"/><Relationship Id="rId7" Type="http://schemas.openxmlformats.org/officeDocument/2006/relationships/image" Target="../media/image58.png"/><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jpeg"/><Relationship Id="rId10" Type="http://schemas.openxmlformats.org/officeDocument/2006/relationships/image" Target="../media/image60.png"/><Relationship Id="rId4" Type="http://schemas.openxmlformats.org/officeDocument/2006/relationships/image" Target="../media/image57.png"/><Relationship Id="rId9" Type="http://schemas.openxmlformats.org/officeDocument/2006/relationships/image" Target="../media/image59.png"/></Relationships>
</file>

<file path=ppt/slides/_rels/slide7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7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1.png"/><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0.png"/></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33400" y="2743200"/>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4800" y="990600"/>
            <a:ext cx="8534400" cy="1508105"/>
          </a:xfrm>
          <a:prstGeom prst="rect">
            <a:avLst/>
          </a:prstGeom>
          <a:noFill/>
        </p:spPr>
        <p:txBody>
          <a:bodyPr wrap="square" rtlCol="0">
            <a:spAutoFit/>
          </a:bodyPr>
          <a:lstStyle/>
          <a:p>
            <a:pPr algn="ctr"/>
            <a:r>
              <a:rPr lang="en-US" sz="4800" dirty="0" smtClean="0">
                <a:solidFill>
                  <a:schemeClr val="accent5">
                    <a:lumMod val="50000"/>
                  </a:schemeClr>
                </a:solidFill>
              </a:rPr>
              <a:t>City of Baltimore</a:t>
            </a:r>
          </a:p>
          <a:p>
            <a:pPr algn="ctr"/>
            <a:r>
              <a:rPr lang="en-US" sz="4400" dirty="0" smtClean="0">
                <a:solidFill>
                  <a:schemeClr val="accent5">
                    <a:lumMod val="50000"/>
                  </a:schemeClr>
                </a:solidFill>
              </a:rPr>
              <a:t>Fiscal 2017 Ordinance of Estimates</a:t>
            </a:r>
            <a:endParaRPr lang="en-US" sz="4400" dirty="0">
              <a:solidFill>
                <a:schemeClr val="accent5">
                  <a:lumMod val="50000"/>
                </a:schemeClr>
              </a:solidFill>
            </a:endParaRPr>
          </a:p>
        </p:txBody>
      </p:sp>
      <p:sp>
        <p:nvSpPr>
          <p:cNvPr id="11" name="TextBox 10"/>
          <p:cNvSpPr txBox="1"/>
          <p:nvPr/>
        </p:nvSpPr>
        <p:spPr>
          <a:xfrm>
            <a:off x="381000" y="2995136"/>
            <a:ext cx="8382000" cy="707886"/>
          </a:xfrm>
          <a:prstGeom prst="rect">
            <a:avLst/>
          </a:prstGeom>
          <a:noFill/>
        </p:spPr>
        <p:txBody>
          <a:bodyPr wrap="square" rtlCol="0">
            <a:spAutoFit/>
          </a:bodyPr>
          <a:lstStyle/>
          <a:p>
            <a:pPr algn="ctr"/>
            <a:r>
              <a:rPr lang="en-US" sz="4000" dirty="0" smtClean="0">
                <a:solidFill>
                  <a:schemeClr val="accent5">
                    <a:lumMod val="50000"/>
                  </a:schemeClr>
                </a:solidFill>
              </a:rPr>
              <a:t>Department of Finance| May 31, 2016</a:t>
            </a:r>
            <a:endParaRPr lang="en-US" sz="4000" dirty="0">
              <a:solidFill>
                <a:schemeClr val="accent5">
                  <a:lumMod val="50000"/>
                </a:schemeClr>
              </a:solidFill>
            </a:endParaRPr>
          </a:p>
        </p:txBody>
      </p:sp>
      <p:sp>
        <p:nvSpPr>
          <p:cNvPr id="3" name="Slide Number Placeholder 2"/>
          <p:cNvSpPr>
            <a:spLocks noGrp="1"/>
          </p:cNvSpPr>
          <p:nvPr>
            <p:ph type="sldNum" sz="quarter" idx="12"/>
          </p:nvPr>
        </p:nvSpPr>
        <p:spPr/>
        <p:txBody>
          <a:bodyPr/>
          <a:lstStyle/>
          <a:p>
            <a:fld id="{8B34548A-DD63-4BF3-AE1A-ED3F76884619}" type="slidenum">
              <a:rPr lang="en-US" smtClean="0"/>
              <a:t>1</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pic>
        <p:nvPicPr>
          <p:cNvPr id="8" name="Picture 7" descr="Csp3.GIF"/>
          <p:cNvPicPr>
            <a:picLocks noChangeAspect="1"/>
          </p:cNvPicPr>
          <p:nvPr/>
        </p:nvPicPr>
        <p:blipFill>
          <a:blip r:embed="rId4" cstate="print"/>
          <a:stretch>
            <a:fillRect/>
          </a:stretch>
        </p:blipFill>
        <p:spPr>
          <a:xfrm>
            <a:off x="4058661" y="4038600"/>
            <a:ext cx="1026679" cy="1371600"/>
          </a:xfrm>
          <a:prstGeom prst="rect">
            <a:avLst/>
          </a:prstGeom>
        </p:spPr>
      </p:pic>
    </p:spTree>
    <p:extLst>
      <p:ext uri="{BB962C8B-B14F-4D97-AF65-F5344CB8AC3E}">
        <p14:creationId xmlns:p14="http://schemas.microsoft.com/office/powerpoint/2010/main" val="3927028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19953" y="1143000"/>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52500" y="152400"/>
            <a:ext cx="7162800" cy="830997"/>
          </a:xfrm>
          <a:prstGeom prst="rect">
            <a:avLst/>
          </a:prstGeom>
          <a:noFill/>
        </p:spPr>
        <p:txBody>
          <a:bodyPr wrap="square" rtlCol="0">
            <a:spAutoFit/>
          </a:bodyPr>
          <a:lstStyle/>
          <a:p>
            <a:pPr algn="ctr"/>
            <a:r>
              <a:rPr lang="en-US" sz="4800" dirty="0" smtClean="0">
                <a:solidFill>
                  <a:schemeClr val="accent5">
                    <a:lumMod val="50000"/>
                  </a:schemeClr>
                </a:solidFill>
              </a:rPr>
              <a:t>FY17 Budget Highlights</a:t>
            </a:r>
            <a:endParaRPr lang="en-US" sz="4800" dirty="0">
              <a:solidFill>
                <a:schemeClr val="accent5">
                  <a:lumMod val="50000"/>
                </a:schemeClr>
              </a:solidFill>
            </a:endParaRPr>
          </a:p>
        </p:txBody>
      </p:sp>
      <p:sp>
        <p:nvSpPr>
          <p:cNvPr id="3" name="Slide Number Placeholder 2"/>
          <p:cNvSpPr>
            <a:spLocks noGrp="1"/>
          </p:cNvSpPr>
          <p:nvPr>
            <p:ph type="sldNum" sz="quarter" idx="12"/>
          </p:nvPr>
        </p:nvSpPr>
        <p:spPr/>
        <p:txBody>
          <a:bodyPr/>
          <a:lstStyle/>
          <a:p>
            <a:fld id="{8B34548A-DD63-4BF3-AE1A-ED3F76884619}" type="slidenum">
              <a:rPr lang="en-US" smtClean="0"/>
              <a:t>10</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sp>
        <p:nvSpPr>
          <p:cNvPr id="8" name="TextBox 7"/>
          <p:cNvSpPr txBox="1"/>
          <p:nvPr/>
        </p:nvSpPr>
        <p:spPr>
          <a:xfrm>
            <a:off x="235975" y="1301644"/>
            <a:ext cx="5491012" cy="4955203"/>
          </a:xfrm>
          <a:prstGeom prst="rect">
            <a:avLst/>
          </a:prstGeom>
          <a:noFill/>
        </p:spPr>
        <p:txBody>
          <a:bodyPr wrap="square" rtlCol="0">
            <a:spAutoFit/>
          </a:bodyPr>
          <a:lstStyle/>
          <a:p>
            <a:pPr marL="342900" indent="-342900">
              <a:buFont typeface="Wingdings" panose="05000000000000000000" pitchFamily="2" charset="2"/>
              <a:buChar char="ü"/>
            </a:pPr>
            <a:r>
              <a:rPr lang="en-US" sz="2400" dirty="0" smtClean="0">
                <a:solidFill>
                  <a:srgbClr val="002060"/>
                </a:solidFill>
              </a:rPr>
              <a:t>Closes $60 million shortfall</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b="1" dirty="0" smtClean="0">
                <a:solidFill>
                  <a:srgbClr val="002060"/>
                </a:solidFill>
              </a:rPr>
              <a:t>Enhances school funding</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Continues property tax rate reduction</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Makes Circulator finances sustainable</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Funds citywide Municipal Can program</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Equips police with body cameras</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Continues progress on Ten-Year Financial Plan</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Maintains or enhances most services</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Tough but sensible tradeoffs</a:t>
            </a:r>
          </a:p>
          <a:p>
            <a:pPr marL="285750" indent="-285750">
              <a:buFont typeface="Wingdings" panose="05000000000000000000" pitchFamily="2" charset="2"/>
              <a:buChar char="ü"/>
            </a:pPr>
            <a:endParaRPr lang="en-US" dirty="0" smtClean="0">
              <a:solidFill>
                <a:srgbClr val="002060"/>
              </a:solidFill>
            </a:endParaRPr>
          </a:p>
          <a:p>
            <a:pPr marL="285750" indent="-285750">
              <a:buFont typeface="Wingdings" panose="05000000000000000000" pitchFamily="2" charset="2"/>
              <a:buChar char="ü"/>
            </a:pPr>
            <a:endParaRPr lang="en-US" dirty="0">
              <a:solidFill>
                <a:srgbClr val="002060"/>
              </a:solidFill>
            </a:endParaRPr>
          </a:p>
        </p:txBody>
      </p:sp>
      <p:pic>
        <p:nvPicPr>
          <p:cNvPr id="13" name="Picture 12"/>
          <p:cNvPicPr>
            <a:picLocks noChangeAspect="1"/>
          </p:cNvPicPr>
          <p:nvPr/>
        </p:nvPicPr>
        <p:blipFill>
          <a:blip r:embed="rId4"/>
          <a:stretch>
            <a:fillRect/>
          </a:stretch>
        </p:blipFill>
        <p:spPr>
          <a:xfrm rot="350807">
            <a:off x="5617761" y="1446714"/>
            <a:ext cx="3045379" cy="4230608"/>
          </a:xfrm>
          <a:prstGeom prst="rect">
            <a:avLst/>
          </a:prstGeom>
        </p:spPr>
      </p:pic>
    </p:spTree>
    <p:extLst>
      <p:ext uri="{BB962C8B-B14F-4D97-AF65-F5344CB8AC3E}">
        <p14:creationId xmlns:p14="http://schemas.microsoft.com/office/powerpoint/2010/main" val="2693827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19953" y="1143000"/>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52500" y="152400"/>
            <a:ext cx="7162800" cy="830997"/>
          </a:xfrm>
          <a:prstGeom prst="rect">
            <a:avLst/>
          </a:prstGeom>
          <a:noFill/>
        </p:spPr>
        <p:txBody>
          <a:bodyPr wrap="square" rtlCol="0">
            <a:spAutoFit/>
          </a:bodyPr>
          <a:lstStyle/>
          <a:p>
            <a:pPr algn="ctr"/>
            <a:r>
              <a:rPr lang="en-US" sz="4800" dirty="0" smtClean="0">
                <a:solidFill>
                  <a:schemeClr val="accent5">
                    <a:lumMod val="50000"/>
                  </a:schemeClr>
                </a:solidFill>
              </a:rPr>
              <a:t>Maintenance of Effort</a:t>
            </a:r>
            <a:endParaRPr lang="en-US" sz="4800" dirty="0">
              <a:solidFill>
                <a:schemeClr val="accent5">
                  <a:lumMod val="50000"/>
                </a:schemeClr>
              </a:solidFill>
            </a:endParaRPr>
          </a:p>
        </p:txBody>
      </p:sp>
      <p:sp>
        <p:nvSpPr>
          <p:cNvPr id="3" name="Slide Number Placeholder 2"/>
          <p:cNvSpPr>
            <a:spLocks noGrp="1"/>
          </p:cNvSpPr>
          <p:nvPr>
            <p:ph type="sldNum" sz="quarter" idx="12"/>
          </p:nvPr>
        </p:nvSpPr>
        <p:spPr/>
        <p:txBody>
          <a:bodyPr/>
          <a:lstStyle/>
          <a:p>
            <a:fld id="{8B34548A-DD63-4BF3-AE1A-ED3F76884619}" type="slidenum">
              <a:rPr lang="en-US" smtClean="0"/>
              <a:t>11</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pic>
        <p:nvPicPr>
          <p:cNvPr id="5" name="Picture 4"/>
          <p:cNvPicPr>
            <a:picLocks noChangeAspect="1"/>
          </p:cNvPicPr>
          <p:nvPr/>
        </p:nvPicPr>
        <p:blipFill rotWithShape="1">
          <a:blip r:embed="rId4"/>
          <a:srcRect l="342" t="1754" r="813" b="1694"/>
          <a:stretch/>
        </p:blipFill>
        <p:spPr>
          <a:xfrm>
            <a:off x="495300" y="1654175"/>
            <a:ext cx="8153400" cy="4191000"/>
          </a:xfrm>
          <a:prstGeom prst="rect">
            <a:avLst/>
          </a:prstGeom>
        </p:spPr>
      </p:pic>
      <p:sp>
        <p:nvSpPr>
          <p:cNvPr id="6" name="TextBox 5"/>
          <p:cNvSpPr txBox="1"/>
          <p:nvPr/>
        </p:nvSpPr>
        <p:spPr>
          <a:xfrm>
            <a:off x="2476500" y="1425714"/>
            <a:ext cx="4191000" cy="707886"/>
          </a:xfrm>
          <a:prstGeom prst="rect">
            <a:avLst/>
          </a:prstGeom>
          <a:noFill/>
        </p:spPr>
        <p:txBody>
          <a:bodyPr wrap="square" rtlCol="0">
            <a:spAutoFit/>
          </a:bodyPr>
          <a:lstStyle/>
          <a:p>
            <a:pPr algn="ctr"/>
            <a:r>
              <a:rPr lang="en-US" sz="2000" b="1" dirty="0" smtClean="0"/>
              <a:t>Maintenance of Effort Support</a:t>
            </a:r>
            <a:r>
              <a:rPr lang="en-US" dirty="0" smtClean="0"/>
              <a:t/>
            </a:r>
            <a:br>
              <a:rPr lang="en-US" dirty="0" smtClean="0"/>
            </a:br>
            <a:r>
              <a:rPr lang="en-US" sz="2000" i="1" dirty="0" smtClean="0"/>
              <a:t>(in millions)</a:t>
            </a:r>
            <a:endParaRPr lang="en-US" sz="2000" i="1" dirty="0"/>
          </a:p>
        </p:txBody>
      </p:sp>
    </p:spTree>
    <p:extLst>
      <p:ext uri="{BB962C8B-B14F-4D97-AF65-F5344CB8AC3E}">
        <p14:creationId xmlns:p14="http://schemas.microsoft.com/office/powerpoint/2010/main" val="2450468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4800" dirty="0" smtClean="0">
                <a:solidFill>
                  <a:schemeClr val="accent1">
                    <a:lumMod val="75000"/>
                  </a:schemeClr>
                </a:solidFill>
              </a:rPr>
              <a:t>Fixed Costs and Public Safety</a:t>
            </a:r>
            <a:endParaRPr lang="en-US" sz="4800" dirty="0">
              <a:solidFill>
                <a:schemeClr val="accent1">
                  <a:lumMod val="75000"/>
                </a:schemeClr>
              </a:solidFill>
            </a:endParaRPr>
          </a:p>
        </p:txBody>
      </p:sp>
      <p:graphicFrame>
        <p:nvGraphicFramePr>
          <p:cNvPr id="10" name="Content Placeholder 9"/>
          <p:cNvGraphicFramePr>
            <a:graphicFrameLocks noGrp="1"/>
          </p:cNvGraphicFramePr>
          <p:nvPr>
            <p:ph sz="half" idx="1"/>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p:cNvSpPr>
            <a:spLocks noGrp="1"/>
          </p:cNvSpPr>
          <p:nvPr>
            <p:ph sz="half" idx="2"/>
          </p:nvPr>
        </p:nvSpPr>
        <p:spPr>
          <a:xfrm>
            <a:off x="304800" y="1785439"/>
            <a:ext cx="4038600" cy="3339849"/>
          </a:xfrm>
        </p:spPr>
        <p:txBody>
          <a:bodyPr>
            <a:noAutofit/>
          </a:bodyPr>
          <a:lstStyle/>
          <a:p>
            <a:r>
              <a:rPr lang="en-US" sz="2000" dirty="0" smtClean="0"/>
              <a:t>Fixed Costs and Public Safety comprise 77% of the Fiscal 2017 General Fund Revenues.</a:t>
            </a:r>
          </a:p>
          <a:p>
            <a:r>
              <a:rPr lang="en-US" sz="2000" dirty="0" smtClean="0"/>
              <a:t>Fixed Costs include BCPS Contribution, Retiree Health, and Debt Service.</a:t>
            </a:r>
          </a:p>
          <a:p>
            <a:r>
              <a:rPr lang="en-US" sz="2000" dirty="0" smtClean="0"/>
              <a:t>“Remaining Revenue” is the full amount available to distribute to all other City priority outcomes.</a:t>
            </a:r>
            <a:endParaRPr lang="en-US" sz="2000" dirty="0"/>
          </a:p>
        </p:txBody>
      </p:sp>
      <p:sp>
        <p:nvSpPr>
          <p:cNvPr id="3" name="Slide Number Placeholder 2"/>
          <p:cNvSpPr>
            <a:spLocks noGrp="1"/>
          </p:cNvSpPr>
          <p:nvPr>
            <p:ph type="sldNum" sz="quarter" idx="12"/>
          </p:nvPr>
        </p:nvSpPr>
        <p:spPr/>
        <p:txBody>
          <a:bodyPr/>
          <a:lstStyle/>
          <a:p>
            <a:fld id="{8B34548A-DD63-4BF3-AE1A-ED3F76884619}" type="slidenum">
              <a:rPr lang="en-US" smtClean="0"/>
              <a:t>12</a:t>
            </a:fld>
            <a:endParaRPr lang="en-US" dirty="0"/>
          </a:p>
        </p:txBody>
      </p:sp>
      <p:sp>
        <p:nvSpPr>
          <p:cNvPr id="8" name="Rectangle 7"/>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4"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cxnSp>
        <p:nvCxnSpPr>
          <p:cNvPr id="7" name="Straight Connector 6"/>
          <p:cNvCxnSpPr/>
          <p:nvPr/>
        </p:nvCxnSpPr>
        <p:spPr>
          <a:xfrm>
            <a:off x="586248" y="1143000"/>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Chart 10"/>
          <p:cNvGraphicFramePr>
            <a:graphicFrameLocks/>
          </p:cNvGraphicFramePr>
          <p:nvPr>
            <p:extLst/>
          </p:nvPr>
        </p:nvGraphicFramePr>
        <p:xfrm>
          <a:off x="3995057" y="1600200"/>
          <a:ext cx="4724400" cy="3405187"/>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p:cNvSpPr txBox="1"/>
          <p:nvPr/>
        </p:nvSpPr>
        <p:spPr>
          <a:xfrm>
            <a:off x="586248" y="5229395"/>
            <a:ext cx="7643352" cy="738664"/>
          </a:xfrm>
          <a:prstGeom prst="rect">
            <a:avLst/>
          </a:prstGeom>
          <a:noFill/>
        </p:spPr>
        <p:txBody>
          <a:bodyPr wrap="square" rtlCol="0">
            <a:spAutoFit/>
          </a:bodyPr>
          <a:lstStyle/>
          <a:p>
            <a:r>
              <a:rPr lang="en-US" sz="1400" b="1" dirty="0" smtClean="0"/>
              <a:t>Note: </a:t>
            </a:r>
            <a:r>
              <a:rPr lang="en-US" sz="1400" dirty="0" smtClean="0"/>
              <a:t>Pension and Worker’s Compensation costs for Public Safety services were moved from Fixed Costs to Public Safety. Pension and Worker’s Compensation for non-Public Safety services were moved from Fixed Costs to Remaining Revenue.</a:t>
            </a:r>
            <a:endParaRPr lang="en-US" sz="1400" dirty="0"/>
          </a:p>
        </p:txBody>
      </p:sp>
    </p:spTree>
    <p:extLst>
      <p:ext uri="{BB962C8B-B14F-4D97-AF65-F5344CB8AC3E}">
        <p14:creationId xmlns:p14="http://schemas.microsoft.com/office/powerpoint/2010/main" val="3917630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2"/>
          </p:nvPr>
        </p:nvSpPr>
        <p:spPr/>
        <p:txBody>
          <a:bodyPr/>
          <a:lstStyle/>
          <a:p>
            <a:fld id="{8B34548A-DD63-4BF3-AE1A-ED3F76884619}" type="slidenum">
              <a:rPr lang="en-US" smtClean="0"/>
              <a:t>13</a:t>
            </a:fld>
            <a:endParaRPr lang="en-US" dirty="0"/>
          </a:p>
        </p:txBody>
      </p:sp>
      <p:sp>
        <p:nvSpPr>
          <p:cNvPr id="5" name="Rectangle 4"/>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55338"/>
            <a:ext cx="2590800" cy="702762"/>
          </a:xfrm>
          <a:prstGeom prst="rect">
            <a:avLst/>
          </a:prstGeom>
        </p:spPr>
      </p:pic>
      <p:cxnSp>
        <p:nvCxnSpPr>
          <p:cNvPr id="7" name="Straight Connector 6"/>
          <p:cNvCxnSpPr/>
          <p:nvPr/>
        </p:nvCxnSpPr>
        <p:spPr>
          <a:xfrm>
            <a:off x="560439" y="1034407"/>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08039" y="90821"/>
            <a:ext cx="8305799" cy="830997"/>
          </a:xfrm>
          <a:prstGeom prst="rect">
            <a:avLst/>
          </a:prstGeom>
          <a:noFill/>
        </p:spPr>
        <p:txBody>
          <a:bodyPr wrap="square" rtlCol="0">
            <a:spAutoFit/>
          </a:bodyPr>
          <a:lstStyle/>
          <a:p>
            <a:pPr algn="ctr"/>
            <a:r>
              <a:rPr lang="en-US" sz="4800" dirty="0" smtClean="0">
                <a:solidFill>
                  <a:schemeClr val="accent5">
                    <a:lumMod val="50000"/>
                  </a:schemeClr>
                </a:solidFill>
              </a:rPr>
              <a:t>Police Budget</a:t>
            </a:r>
            <a:endParaRPr lang="en-US" sz="3600" dirty="0">
              <a:solidFill>
                <a:schemeClr val="accent5">
                  <a:lumMod val="50000"/>
                </a:schemeClr>
              </a:solidFill>
            </a:endParaRPr>
          </a:p>
        </p:txBody>
      </p:sp>
      <p:sp>
        <p:nvSpPr>
          <p:cNvPr id="9" name="TextBox 8"/>
          <p:cNvSpPr txBox="1"/>
          <p:nvPr/>
        </p:nvSpPr>
        <p:spPr>
          <a:xfrm>
            <a:off x="134754" y="3329787"/>
            <a:ext cx="3339967" cy="1354217"/>
          </a:xfrm>
          <a:prstGeom prst="rect">
            <a:avLst/>
          </a:prstGeom>
          <a:noFill/>
        </p:spPr>
        <p:txBody>
          <a:bodyPr wrap="square" rtlCol="0">
            <a:spAutoFit/>
          </a:bodyPr>
          <a:lstStyle/>
          <a:p>
            <a:pPr marL="285750" lvl="0" indent="-285750">
              <a:buFont typeface="Wingdings" panose="05000000000000000000" pitchFamily="2" charset="2"/>
              <a:buChar char="Ø"/>
            </a:pPr>
            <a:endParaRPr lang="en-US" sz="1000" dirty="0">
              <a:solidFill>
                <a:schemeClr val="tx2">
                  <a:lumMod val="50000"/>
                </a:schemeClr>
              </a:solidFill>
            </a:endParaRPr>
          </a:p>
          <a:p>
            <a:pPr marL="285750" lvl="0" indent="-285750">
              <a:buFont typeface="Wingdings" panose="05000000000000000000" pitchFamily="2" charset="2"/>
              <a:buChar char="Ø"/>
            </a:pPr>
            <a:r>
              <a:rPr lang="en-US" dirty="0">
                <a:solidFill>
                  <a:schemeClr val="tx2">
                    <a:lumMod val="50000"/>
                  </a:schemeClr>
                </a:solidFill>
              </a:rPr>
              <a:t>BPD will </a:t>
            </a:r>
            <a:r>
              <a:rPr lang="en-US" dirty="0" smtClean="0">
                <a:solidFill>
                  <a:schemeClr val="tx2">
                    <a:lumMod val="50000"/>
                  </a:schemeClr>
                </a:solidFill>
              </a:rPr>
              <a:t>rely </a:t>
            </a:r>
            <a:r>
              <a:rPr lang="en-US" dirty="0">
                <a:solidFill>
                  <a:schemeClr val="tx2">
                    <a:lumMod val="50000"/>
                  </a:schemeClr>
                </a:solidFill>
              </a:rPr>
              <a:t>more on the Crime Lab, data analysis, and CitiWatch cameras, all of which have been enhanced.</a:t>
            </a:r>
          </a:p>
        </p:txBody>
      </p:sp>
      <p:sp>
        <p:nvSpPr>
          <p:cNvPr id="3" name="Rectangle 2"/>
          <p:cNvSpPr/>
          <p:nvPr/>
        </p:nvSpPr>
        <p:spPr>
          <a:xfrm>
            <a:off x="134754" y="1203343"/>
            <a:ext cx="8426685" cy="1077218"/>
          </a:xfrm>
          <a:prstGeom prst="rect">
            <a:avLst/>
          </a:prstGeom>
        </p:spPr>
        <p:txBody>
          <a:bodyPr wrap="square">
            <a:spAutoFit/>
          </a:bodyPr>
          <a:lstStyle/>
          <a:p>
            <a:pPr marL="285750" lvl="0" indent="-285750">
              <a:buFont typeface="Wingdings" panose="05000000000000000000" pitchFamily="2" charset="2"/>
              <a:buChar char="Ø"/>
            </a:pPr>
            <a:r>
              <a:rPr lang="en-US" dirty="0">
                <a:solidFill>
                  <a:schemeClr val="tx2">
                    <a:lumMod val="50000"/>
                  </a:schemeClr>
                </a:solidFill>
              </a:rPr>
              <a:t>BPD will move officers from behind desks to patrol, end manual timekeeping, equip officers with field-based reporting technology, and fill remaining vacancies through stepped-up recruitment and retention strategies.  </a:t>
            </a:r>
          </a:p>
          <a:p>
            <a:pPr marL="285750" lvl="0" indent="-285750">
              <a:buFont typeface="Wingdings" panose="05000000000000000000" pitchFamily="2" charset="2"/>
              <a:buChar char="Ø"/>
            </a:pPr>
            <a:endParaRPr lang="en-US" sz="1000" dirty="0">
              <a:solidFill>
                <a:schemeClr val="tx2">
                  <a:lumMod val="50000"/>
                </a:schemeClr>
              </a:solidFill>
            </a:endParaRPr>
          </a:p>
        </p:txBody>
      </p:sp>
      <p:sp>
        <p:nvSpPr>
          <p:cNvPr id="11" name="Rectangle 10"/>
          <p:cNvSpPr/>
          <p:nvPr/>
        </p:nvSpPr>
        <p:spPr>
          <a:xfrm>
            <a:off x="134754" y="2158959"/>
            <a:ext cx="8579085" cy="1200329"/>
          </a:xfrm>
          <a:prstGeom prst="rect">
            <a:avLst/>
          </a:prstGeom>
        </p:spPr>
        <p:txBody>
          <a:bodyPr wrap="square">
            <a:spAutoFit/>
          </a:bodyPr>
          <a:lstStyle/>
          <a:p>
            <a:pPr marL="285750" lvl="0" indent="-285750">
              <a:buFont typeface="Wingdings" panose="05000000000000000000" pitchFamily="2" charset="2"/>
              <a:buChar char="Ø"/>
            </a:pPr>
            <a:r>
              <a:rPr lang="en-US" dirty="0">
                <a:solidFill>
                  <a:schemeClr val="tx2">
                    <a:lumMod val="50000"/>
                  </a:schemeClr>
                </a:solidFill>
              </a:rPr>
              <a:t>With a smaller force (220 positions were abolished in Fiscal 2016; 225 salary-saved in Fiscal 2017), the department will divert more non-emergency calls to telephone response and better align </a:t>
            </a:r>
            <a:endParaRPr lang="en-US" dirty="0" smtClean="0">
              <a:solidFill>
                <a:schemeClr val="tx2">
                  <a:lumMod val="50000"/>
                </a:schemeClr>
              </a:solidFill>
            </a:endParaRPr>
          </a:p>
          <a:p>
            <a:pPr lvl="0"/>
            <a:r>
              <a:rPr lang="en-US" dirty="0" smtClean="0">
                <a:solidFill>
                  <a:schemeClr val="tx2">
                    <a:lumMod val="50000"/>
                  </a:schemeClr>
                </a:solidFill>
              </a:rPr>
              <a:t>     staffing </a:t>
            </a:r>
            <a:r>
              <a:rPr lang="en-US" dirty="0">
                <a:solidFill>
                  <a:schemeClr val="tx2">
                    <a:lumMod val="50000"/>
                  </a:schemeClr>
                </a:solidFill>
              </a:rPr>
              <a:t>with crime patterns.  </a:t>
            </a:r>
          </a:p>
        </p:txBody>
      </p:sp>
      <p:graphicFrame>
        <p:nvGraphicFramePr>
          <p:cNvPr id="2" name="Table 1"/>
          <p:cNvGraphicFramePr>
            <a:graphicFrameLocks noGrp="1"/>
          </p:cNvGraphicFramePr>
          <p:nvPr>
            <p:extLst>
              <p:ext uri="{D42A27DB-BD31-4B8C-83A1-F6EECF244321}">
                <p14:modId xmlns:p14="http://schemas.microsoft.com/office/powerpoint/2010/main" val="952050296"/>
              </p:ext>
            </p:extLst>
          </p:nvPr>
        </p:nvGraphicFramePr>
        <p:xfrm>
          <a:off x="3290131" y="2838851"/>
          <a:ext cx="5517711" cy="2975130"/>
        </p:xfrm>
        <a:graphic>
          <a:graphicData uri="http://schemas.openxmlformats.org/drawingml/2006/table">
            <a:tbl>
              <a:tblPr>
                <a:tableStyleId>{3B4B98B0-60AC-42C2-AFA5-B58CD77FA1E5}</a:tableStyleId>
              </a:tblPr>
              <a:tblGrid>
                <a:gridCol w="2913643"/>
                <a:gridCol w="2604068"/>
              </a:tblGrid>
              <a:tr h="187547">
                <a:tc>
                  <a:txBody>
                    <a:bodyPr/>
                    <a:lstStyle/>
                    <a:p>
                      <a:pPr algn="l" fontAlgn="b"/>
                      <a:r>
                        <a:rPr lang="en-US" sz="1000" b="1" u="none" strike="noStrike" dirty="0">
                          <a:effectLst/>
                        </a:rPr>
                        <a:t>Fiscal 2016 Adopted</a:t>
                      </a:r>
                      <a:endParaRPr lang="en-US" sz="1000" b="1" i="0" u="none" strike="noStrike" dirty="0">
                        <a:solidFill>
                          <a:srgbClr val="000000"/>
                        </a:solidFill>
                        <a:effectLst/>
                        <a:latin typeface="Calibri" panose="020F0502020204030204" pitchFamily="34" charset="0"/>
                      </a:endParaRPr>
                    </a:p>
                  </a:txBody>
                  <a:tcPr marL="9525" marR="9525" marT="9525" marB="0" anchor="b">
                    <a:solidFill>
                      <a:schemeClr val="accent3">
                        <a:lumMod val="20000"/>
                        <a:lumOff val="80000"/>
                      </a:schemeClr>
                    </a:solidFill>
                  </a:tcPr>
                </a:tc>
                <a:tc>
                  <a:txBody>
                    <a:bodyPr/>
                    <a:lstStyle/>
                    <a:p>
                      <a:pPr algn="r" fontAlgn="b"/>
                      <a:r>
                        <a:rPr lang="en-US" sz="1000" b="1" u="none" strike="noStrike" dirty="0">
                          <a:effectLst/>
                        </a:rPr>
                        <a:t>$444,183,791</a:t>
                      </a:r>
                      <a:endParaRPr lang="en-US" sz="1000" b="1" i="0" u="none" strike="noStrike" dirty="0">
                        <a:solidFill>
                          <a:srgbClr val="000000"/>
                        </a:solidFill>
                        <a:effectLst/>
                        <a:latin typeface="Calibri" panose="020F0502020204030204" pitchFamily="34" charset="0"/>
                      </a:endParaRPr>
                    </a:p>
                  </a:txBody>
                  <a:tcPr marL="9525" marR="9525" marT="9525" marB="0" anchor="b">
                    <a:solidFill>
                      <a:schemeClr val="accent3">
                        <a:lumMod val="20000"/>
                        <a:lumOff val="80000"/>
                      </a:schemeClr>
                    </a:solidFill>
                  </a:tcPr>
                </a:tc>
              </a:tr>
              <a:tr h="187547">
                <a:tc>
                  <a:txBody>
                    <a:bodyPr/>
                    <a:lstStyle/>
                    <a:p>
                      <a:pPr algn="r" fontAlgn="b"/>
                      <a:r>
                        <a:rPr lang="en-US" sz="1000" u="none" strike="noStrike">
                          <a:effectLst/>
                        </a:rPr>
                        <a:t>COLA</a:t>
                      </a:r>
                      <a:endParaRPr lang="en-US" sz="1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a:effectLst/>
                        </a:rPr>
                        <a:t>$4,478,711 </a:t>
                      </a:r>
                      <a:endParaRPr lang="en-US" sz="1000" b="0" i="0" u="none" strike="noStrike">
                        <a:solidFill>
                          <a:srgbClr val="000000"/>
                        </a:solidFill>
                        <a:effectLst/>
                        <a:latin typeface="Calibri" panose="020F0502020204030204" pitchFamily="34" charset="0"/>
                      </a:endParaRPr>
                    </a:p>
                  </a:txBody>
                  <a:tcPr marL="9525" marR="9525" marT="9525" marB="0" anchor="b"/>
                </a:tc>
              </a:tr>
              <a:tr h="187547">
                <a:tc>
                  <a:txBody>
                    <a:bodyPr/>
                    <a:lstStyle/>
                    <a:p>
                      <a:pPr algn="r" fontAlgn="b"/>
                      <a:r>
                        <a:rPr lang="en-US" sz="1000" u="none" strike="noStrike">
                          <a:effectLst/>
                        </a:rPr>
                        <a:t>Body Worn Cameras</a:t>
                      </a:r>
                      <a:endParaRPr lang="en-US" sz="1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a:effectLst/>
                        </a:rPr>
                        <a:t>$6,800,000 </a:t>
                      </a:r>
                      <a:endParaRPr lang="en-US" sz="1000" b="0" i="0" u="none" strike="noStrike">
                        <a:solidFill>
                          <a:srgbClr val="000000"/>
                        </a:solidFill>
                        <a:effectLst/>
                        <a:latin typeface="Calibri" panose="020F0502020204030204" pitchFamily="34" charset="0"/>
                      </a:endParaRPr>
                    </a:p>
                  </a:txBody>
                  <a:tcPr marL="9525" marR="9525" marT="9525" marB="0" anchor="b"/>
                </a:tc>
              </a:tr>
              <a:tr h="187547">
                <a:tc>
                  <a:txBody>
                    <a:bodyPr/>
                    <a:lstStyle/>
                    <a:p>
                      <a:pPr algn="r" fontAlgn="b"/>
                      <a:r>
                        <a:rPr lang="en-US" sz="1000" u="none" strike="noStrike">
                          <a:effectLst/>
                        </a:rPr>
                        <a:t>Ceasefire Analyst</a:t>
                      </a:r>
                      <a:endParaRPr lang="en-US" sz="1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a:effectLst/>
                        </a:rPr>
                        <a:t>$76,000 </a:t>
                      </a:r>
                      <a:endParaRPr lang="en-US" sz="1000" b="0" i="0" u="none" strike="noStrike">
                        <a:solidFill>
                          <a:srgbClr val="000000"/>
                        </a:solidFill>
                        <a:effectLst/>
                        <a:latin typeface="Calibri" panose="020F0502020204030204" pitchFamily="34" charset="0"/>
                      </a:endParaRPr>
                    </a:p>
                  </a:txBody>
                  <a:tcPr marL="9525" marR="9525" marT="9525" marB="0" anchor="b"/>
                </a:tc>
              </a:tr>
              <a:tr h="187547">
                <a:tc>
                  <a:txBody>
                    <a:bodyPr/>
                    <a:lstStyle/>
                    <a:p>
                      <a:pPr algn="r" fontAlgn="b"/>
                      <a:r>
                        <a:rPr lang="en-US" sz="1000" u="none" strike="noStrike">
                          <a:effectLst/>
                        </a:rPr>
                        <a:t>Transfer of 911 Dispatch from MOIT </a:t>
                      </a:r>
                      <a:endParaRPr lang="en-US" sz="1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a:effectLst/>
                        </a:rPr>
                        <a:t>$7,376,866 </a:t>
                      </a:r>
                      <a:endParaRPr lang="en-US" sz="1000" b="0" i="0" u="none" strike="noStrike">
                        <a:solidFill>
                          <a:srgbClr val="000000"/>
                        </a:solidFill>
                        <a:effectLst/>
                        <a:latin typeface="Calibri" panose="020F0502020204030204" pitchFamily="34" charset="0"/>
                      </a:endParaRPr>
                    </a:p>
                  </a:txBody>
                  <a:tcPr marL="9525" marR="9525" marT="9525" marB="0" anchor="b"/>
                </a:tc>
              </a:tr>
              <a:tr h="187547">
                <a:tc>
                  <a:txBody>
                    <a:bodyPr/>
                    <a:lstStyle/>
                    <a:p>
                      <a:pPr algn="r" fontAlgn="b"/>
                      <a:r>
                        <a:rPr lang="en-US" sz="1000" u="none" strike="noStrike">
                          <a:effectLst/>
                        </a:rPr>
                        <a:t>Equipment Replacement</a:t>
                      </a:r>
                      <a:endParaRPr lang="en-US" sz="1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a:effectLst/>
                        </a:rPr>
                        <a:t>$685,717 </a:t>
                      </a:r>
                      <a:endParaRPr lang="en-US" sz="1000" b="0" i="0" u="none" strike="noStrike">
                        <a:solidFill>
                          <a:srgbClr val="000000"/>
                        </a:solidFill>
                        <a:effectLst/>
                        <a:latin typeface="Calibri" panose="020F0502020204030204" pitchFamily="34" charset="0"/>
                      </a:endParaRPr>
                    </a:p>
                  </a:txBody>
                  <a:tcPr marL="9525" marR="9525" marT="9525" marB="0" anchor="b"/>
                </a:tc>
              </a:tr>
              <a:tr h="187547">
                <a:tc>
                  <a:txBody>
                    <a:bodyPr/>
                    <a:lstStyle/>
                    <a:p>
                      <a:pPr algn="r" fontAlgn="b"/>
                      <a:r>
                        <a:rPr lang="en-US" sz="1000" u="none" strike="noStrike">
                          <a:effectLst/>
                        </a:rPr>
                        <a:t>Technology/ Software Upgrades</a:t>
                      </a:r>
                      <a:endParaRPr lang="en-US" sz="1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a:effectLst/>
                        </a:rPr>
                        <a:t>$693,000 </a:t>
                      </a:r>
                      <a:endParaRPr lang="en-US" sz="1000" b="0" i="0" u="none" strike="noStrike">
                        <a:solidFill>
                          <a:srgbClr val="000000"/>
                        </a:solidFill>
                        <a:effectLst/>
                        <a:latin typeface="Calibri" panose="020F0502020204030204" pitchFamily="34" charset="0"/>
                      </a:endParaRPr>
                    </a:p>
                  </a:txBody>
                  <a:tcPr marL="9525" marR="9525" marT="9525" marB="0" anchor="b"/>
                </a:tc>
              </a:tr>
              <a:tr h="187547">
                <a:tc>
                  <a:txBody>
                    <a:bodyPr/>
                    <a:lstStyle/>
                    <a:p>
                      <a:pPr algn="r" fontAlgn="b"/>
                      <a:r>
                        <a:rPr lang="en-US" sz="1000" u="none" strike="noStrike">
                          <a:effectLst/>
                        </a:rPr>
                        <a:t>Pension</a:t>
                      </a:r>
                      <a:endParaRPr lang="en-US" sz="1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a:effectLst/>
                        </a:rPr>
                        <a:t>$5,916,727 </a:t>
                      </a:r>
                      <a:endParaRPr lang="en-US" sz="1000" b="0" i="0" u="none" strike="noStrike">
                        <a:solidFill>
                          <a:srgbClr val="000000"/>
                        </a:solidFill>
                        <a:effectLst/>
                        <a:latin typeface="Calibri" panose="020F0502020204030204" pitchFamily="34" charset="0"/>
                      </a:endParaRPr>
                    </a:p>
                  </a:txBody>
                  <a:tcPr marL="9525" marR="9525" marT="9525" marB="0" anchor="b"/>
                </a:tc>
              </a:tr>
              <a:tr h="187547">
                <a:tc>
                  <a:txBody>
                    <a:bodyPr/>
                    <a:lstStyle/>
                    <a:p>
                      <a:pPr algn="r" fontAlgn="b"/>
                      <a:r>
                        <a:rPr lang="en-US" sz="1000" u="none" strike="noStrike" dirty="0">
                          <a:effectLst/>
                        </a:rPr>
                        <a:t>Other Adjustments</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a:effectLst/>
                        </a:rPr>
                        <a:t>$675,100</a:t>
                      </a:r>
                      <a:endParaRPr lang="en-US" sz="1000" b="0" i="0" u="none" strike="noStrike">
                        <a:solidFill>
                          <a:srgbClr val="000000"/>
                        </a:solidFill>
                        <a:effectLst/>
                        <a:latin typeface="Calibri" panose="020F0502020204030204" pitchFamily="34" charset="0"/>
                      </a:endParaRPr>
                    </a:p>
                  </a:txBody>
                  <a:tcPr marL="9525" marR="9525" marT="9525" marB="0" anchor="b"/>
                </a:tc>
              </a:tr>
              <a:tr h="187547">
                <a:tc>
                  <a:txBody>
                    <a:bodyPr/>
                    <a:lstStyle/>
                    <a:p>
                      <a:pPr algn="l" fontAlgn="b"/>
                      <a:r>
                        <a:rPr lang="en-US" sz="1000" b="1" u="none" strike="noStrike" dirty="0">
                          <a:effectLst/>
                        </a:rPr>
                        <a:t>Fiscal 2017 CLS</a:t>
                      </a:r>
                      <a:endParaRPr lang="en-US" sz="1000" b="1" i="0" u="none" strike="noStrike" dirty="0">
                        <a:solidFill>
                          <a:srgbClr val="000000"/>
                        </a:solidFill>
                        <a:effectLst/>
                        <a:latin typeface="Calibri" panose="020F0502020204030204" pitchFamily="34" charset="0"/>
                      </a:endParaRPr>
                    </a:p>
                  </a:txBody>
                  <a:tcPr marL="9525" marR="9525" marT="9525" marB="0" anchor="b">
                    <a:solidFill>
                      <a:schemeClr val="accent3">
                        <a:lumMod val="20000"/>
                        <a:lumOff val="80000"/>
                      </a:schemeClr>
                    </a:solidFill>
                  </a:tcPr>
                </a:tc>
                <a:tc>
                  <a:txBody>
                    <a:bodyPr/>
                    <a:lstStyle/>
                    <a:p>
                      <a:pPr algn="r" fontAlgn="b"/>
                      <a:r>
                        <a:rPr lang="en-US" sz="1000" b="1" u="none" strike="noStrike" dirty="0">
                          <a:effectLst/>
                        </a:rPr>
                        <a:t>$470,885,912</a:t>
                      </a:r>
                      <a:endParaRPr lang="en-US" sz="1000" b="1" i="0" u="none" strike="noStrike" dirty="0">
                        <a:solidFill>
                          <a:srgbClr val="000000"/>
                        </a:solidFill>
                        <a:effectLst/>
                        <a:latin typeface="Calibri" panose="020F0502020204030204" pitchFamily="34" charset="0"/>
                      </a:endParaRPr>
                    </a:p>
                  </a:txBody>
                  <a:tcPr marL="9525" marR="9525" marT="9525" marB="0" anchor="b">
                    <a:solidFill>
                      <a:schemeClr val="accent3">
                        <a:lumMod val="20000"/>
                        <a:lumOff val="80000"/>
                      </a:schemeClr>
                    </a:solidFill>
                  </a:tcPr>
                </a:tc>
              </a:tr>
              <a:tr h="187547">
                <a:tc>
                  <a:txBody>
                    <a:bodyPr/>
                    <a:lstStyle/>
                    <a:p>
                      <a:pPr algn="r" fontAlgn="b"/>
                      <a:r>
                        <a:rPr lang="en-US" sz="1000" u="none" strike="noStrike" dirty="0">
                          <a:effectLst/>
                        </a:rPr>
                        <a:t>Sworn COLA</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solidFill>
                            <a:srgbClr val="FF0000"/>
                          </a:solidFill>
                          <a:effectLst/>
                        </a:rPr>
                        <a:t>($3,990,282)</a:t>
                      </a:r>
                      <a:endParaRPr lang="en-US" sz="1000" b="0" i="0" u="none" strike="noStrike" dirty="0">
                        <a:solidFill>
                          <a:srgbClr val="FF0000"/>
                        </a:solidFill>
                        <a:effectLst/>
                        <a:latin typeface="Calibri" panose="020F0502020204030204" pitchFamily="34" charset="0"/>
                      </a:endParaRPr>
                    </a:p>
                  </a:txBody>
                  <a:tcPr marL="9525" marR="9525" marT="9525" marB="0" anchor="b"/>
                </a:tc>
              </a:tr>
              <a:tr h="187547">
                <a:tc>
                  <a:txBody>
                    <a:bodyPr/>
                    <a:lstStyle/>
                    <a:p>
                      <a:pPr algn="r" fontAlgn="b"/>
                      <a:r>
                        <a:rPr lang="en-US" sz="1000" u="none" strike="noStrike">
                          <a:effectLst/>
                        </a:rPr>
                        <a:t>Position Salary Savings</a:t>
                      </a:r>
                      <a:endParaRPr lang="en-US" sz="1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solidFill>
                            <a:srgbClr val="FF0000"/>
                          </a:solidFill>
                          <a:effectLst/>
                        </a:rPr>
                        <a:t>($20,766,859)</a:t>
                      </a:r>
                      <a:endParaRPr lang="en-US" sz="1000" b="0" i="0" u="none" strike="noStrike" dirty="0">
                        <a:solidFill>
                          <a:srgbClr val="FF0000"/>
                        </a:solidFill>
                        <a:effectLst/>
                        <a:latin typeface="Calibri" panose="020F0502020204030204" pitchFamily="34" charset="0"/>
                      </a:endParaRPr>
                    </a:p>
                  </a:txBody>
                  <a:tcPr marL="9525" marR="9525" marT="9525" marB="0" anchor="b"/>
                </a:tc>
              </a:tr>
              <a:tr h="0">
                <a:tc>
                  <a:txBody>
                    <a:bodyPr/>
                    <a:lstStyle/>
                    <a:p>
                      <a:pPr algn="r" fontAlgn="b"/>
                      <a:r>
                        <a:rPr lang="en-US" sz="1000" u="none" strike="noStrike" dirty="0">
                          <a:effectLst/>
                        </a:rPr>
                        <a:t>Crime Lab Positions</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$1,247,814 </a:t>
                      </a:r>
                      <a:endParaRPr lang="en-US" sz="1000" b="0" i="0" u="none" strike="noStrike" dirty="0">
                        <a:solidFill>
                          <a:srgbClr val="000000"/>
                        </a:solidFill>
                        <a:effectLst/>
                        <a:latin typeface="Calibri" panose="020F0502020204030204" pitchFamily="34" charset="0"/>
                      </a:endParaRPr>
                    </a:p>
                  </a:txBody>
                  <a:tcPr marL="9525" marR="9525" marT="9525" marB="0" anchor="b"/>
                </a:tc>
              </a:tr>
              <a:tr h="187547">
                <a:tc>
                  <a:txBody>
                    <a:bodyPr/>
                    <a:lstStyle/>
                    <a:p>
                      <a:pPr algn="r" fontAlgn="b"/>
                      <a:r>
                        <a:rPr lang="en-US" sz="1000" u="none" strike="noStrike">
                          <a:effectLst/>
                        </a:rPr>
                        <a:t>Worker's Compensation</a:t>
                      </a:r>
                      <a:endParaRPr lang="en-US" sz="1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$3,238,673 </a:t>
                      </a:r>
                      <a:endParaRPr lang="en-US" sz="1000" b="0" i="0" u="none" strike="noStrike" dirty="0">
                        <a:solidFill>
                          <a:srgbClr val="000000"/>
                        </a:solidFill>
                        <a:effectLst/>
                        <a:latin typeface="Calibri" panose="020F0502020204030204" pitchFamily="34" charset="0"/>
                      </a:endParaRPr>
                    </a:p>
                  </a:txBody>
                  <a:tcPr marL="9525" marR="9525" marT="9525" marB="0" anchor="b"/>
                </a:tc>
              </a:tr>
              <a:tr h="187547">
                <a:tc>
                  <a:txBody>
                    <a:bodyPr/>
                    <a:lstStyle/>
                    <a:p>
                      <a:pPr algn="r" fontAlgn="b"/>
                      <a:r>
                        <a:rPr lang="en-US" sz="1000" u="none" strike="noStrike">
                          <a:effectLst/>
                        </a:rPr>
                        <a:t>Other Adjustments</a:t>
                      </a:r>
                      <a:endParaRPr lang="en-US" sz="1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smtClean="0">
                          <a:effectLst/>
                        </a:rPr>
                        <a:t>$856,959 </a:t>
                      </a:r>
                      <a:endParaRPr lang="en-US" sz="1000" b="0" i="0" u="none" strike="noStrike" dirty="0">
                        <a:solidFill>
                          <a:srgbClr val="000000"/>
                        </a:solidFill>
                        <a:effectLst/>
                        <a:latin typeface="Calibri" panose="020F0502020204030204" pitchFamily="34" charset="0"/>
                      </a:endParaRPr>
                    </a:p>
                  </a:txBody>
                  <a:tcPr marL="9525" marR="9525" marT="9525" marB="0" anchor="b"/>
                </a:tc>
              </a:tr>
              <a:tr h="187547">
                <a:tc>
                  <a:txBody>
                    <a:bodyPr/>
                    <a:lstStyle/>
                    <a:p>
                      <a:pPr algn="l" fontAlgn="b"/>
                      <a:r>
                        <a:rPr lang="en-US" sz="1000" b="1" u="none" strike="noStrike" dirty="0">
                          <a:effectLst/>
                        </a:rPr>
                        <a:t>Fiscal 2017 Recommended Budget</a:t>
                      </a:r>
                      <a:endParaRPr lang="en-US" sz="1000" b="1" i="0" u="none" strike="noStrike" dirty="0">
                        <a:solidFill>
                          <a:srgbClr val="000000"/>
                        </a:solidFill>
                        <a:effectLst/>
                        <a:latin typeface="Calibri" panose="020F0502020204030204" pitchFamily="34" charset="0"/>
                      </a:endParaRPr>
                    </a:p>
                  </a:txBody>
                  <a:tcPr marL="9525" marR="9525" marT="9525" marB="0" anchor="b">
                    <a:solidFill>
                      <a:schemeClr val="accent3">
                        <a:lumMod val="20000"/>
                        <a:lumOff val="80000"/>
                      </a:schemeClr>
                    </a:solidFill>
                  </a:tcPr>
                </a:tc>
                <a:tc>
                  <a:txBody>
                    <a:bodyPr/>
                    <a:lstStyle/>
                    <a:p>
                      <a:pPr algn="r" fontAlgn="b"/>
                      <a:r>
                        <a:rPr lang="en-US" sz="1000" b="1" u="none" strike="noStrike" dirty="0">
                          <a:effectLst/>
                        </a:rPr>
                        <a:t>$451,472,227</a:t>
                      </a:r>
                      <a:endParaRPr lang="en-US" sz="1000" b="1" i="0" u="none" strike="noStrike" dirty="0">
                        <a:solidFill>
                          <a:srgbClr val="000000"/>
                        </a:solidFill>
                        <a:effectLst/>
                        <a:latin typeface="Calibri" panose="020F0502020204030204" pitchFamily="34" charset="0"/>
                      </a:endParaRPr>
                    </a:p>
                  </a:txBody>
                  <a:tcPr marL="9525" marR="9525" marT="9525" marB="0" anchor="b">
                    <a:solidFill>
                      <a:schemeClr val="accent3">
                        <a:lumMod val="20000"/>
                        <a:lumOff val="80000"/>
                      </a:schemeClr>
                    </a:solidFill>
                  </a:tcPr>
                </a:tc>
              </a:tr>
            </a:tbl>
          </a:graphicData>
        </a:graphic>
      </p:graphicFrame>
    </p:spTree>
    <p:extLst>
      <p:ext uri="{BB962C8B-B14F-4D97-AF65-F5344CB8AC3E}">
        <p14:creationId xmlns:p14="http://schemas.microsoft.com/office/powerpoint/2010/main" val="441040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19953" y="1143000"/>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38200" y="219928"/>
            <a:ext cx="7162800" cy="769441"/>
          </a:xfrm>
          <a:prstGeom prst="rect">
            <a:avLst/>
          </a:prstGeom>
          <a:noFill/>
        </p:spPr>
        <p:txBody>
          <a:bodyPr wrap="square" rtlCol="0">
            <a:spAutoFit/>
          </a:bodyPr>
          <a:lstStyle/>
          <a:p>
            <a:pPr algn="ctr"/>
            <a:r>
              <a:rPr lang="en-US" sz="4400" dirty="0" smtClean="0">
                <a:solidFill>
                  <a:schemeClr val="accent5">
                    <a:lumMod val="50000"/>
                  </a:schemeClr>
                </a:solidFill>
              </a:rPr>
              <a:t>Union Pay Raise Comparison</a:t>
            </a:r>
            <a:endParaRPr lang="en-US" sz="4400" dirty="0">
              <a:solidFill>
                <a:schemeClr val="accent5">
                  <a:lumMod val="50000"/>
                </a:schemeClr>
              </a:solidFill>
            </a:endParaRPr>
          </a:p>
        </p:txBody>
      </p:sp>
      <p:sp>
        <p:nvSpPr>
          <p:cNvPr id="3" name="Slide Number Placeholder 2"/>
          <p:cNvSpPr>
            <a:spLocks noGrp="1"/>
          </p:cNvSpPr>
          <p:nvPr>
            <p:ph type="sldNum" sz="quarter" idx="12"/>
          </p:nvPr>
        </p:nvSpPr>
        <p:spPr/>
        <p:txBody>
          <a:bodyPr/>
          <a:lstStyle/>
          <a:p>
            <a:fld id="{8B34548A-DD63-4BF3-AE1A-ED3F76884619}" type="slidenum">
              <a:rPr lang="en-US" smtClean="0"/>
              <a:t>14</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pic>
        <p:nvPicPr>
          <p:cNvPr id="6" name="Picture 5"/>
          <p:cNvPicPr>
            <a:picLocks noChangeAspect="1"/>
          </p:cNvPicPr>
          <p:nvPr/>
        </p:nvPicPr>
        <p:blipFill>
          <a:blip r:embed="rId4"/>
          <a:stretch>
            <a:fillRect/>
          </a:stretch>
        </p:blipFill>
        <p:spPr>
          <a:xfrm>
            <a:off x="246348" y="4298950"/>
            <a:ext cx="8885626" cy="787400"/>
          </a:xfrm>
          <a:prstGeom prst="rect">
            <a:avLst/>
          </a:prstGeom>
        </p:spPr>
      </p:pic>
      <p:pic>
        <p:nvPicPr>
          <p:cNvPr id="2" name="Picture 1"/>
          <p:cNvPicPr>
            <a:picLocks noChangeAspect="1"/>
          </p:cNvPicPr>
          <p:nvPr/>
        </p:nvPicPr>
        <p:blipFill>
          <a:blip r:embed="rId5"/>
          <a:stretch>
            <a:fillRect/>
          </a:stretch>
        </p:blipFill>
        <p:spPr>
          <a:xfrm>
            <a:off x="870857" y="1406525"/>
            <a:ext cx="7039390" cy="2628900"/>
          </a:xfrm>
          <a:prstGeom prst="rect">
            <a:avLst/>
          </a:prstGeom>
        </p:spPr>
      </p:pic>
    </p:spTree>
    <p:extLst>
      <p:ext uri="{BB962C8B-B14F-4D97-AF65-F5344CB8AC3E}">
        <p14:creationId xmlns:p14="http://schemas.microsoft.com/office/powerpoint/2010/main" val="36606847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2"/>
          </p:nvPr>
        </p:nvSpPr>
        <p:spPr/>
        <p:txBody>
          <a:bodyPr/>
          <a:lstStyle/>
          <a:p>
            <a:fld id="{8B34548A-DD63-4BF3-AE1A-ED3F76884619}" type="slidenum">
              <a:rPr lang="en-US" smtClean="0"/>
              <a:t>15</a:t>
            </a:fld>
            <a:endParaRPr lang="en-US" dirty="0"/>
          </a:p>
        </p:txBody>
      </p:sp>
      <p:sp>
        <p:nvSpPr>
          <p:cNvPr id="5" name="Rectangle 4"/>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2"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cxnSp>
        <p:nvCxnSpPr>
          <p:cNvPr id="7" name="Straight Connector 6"/>
          <p:cNvCxnSpPr/>
          <p:nvPr/>
        </p:nvCxnSpPr>
        <p:spPr>
          <a:xfrm>
            <a:off x="560439" y="1034407"/>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08039" y="90821"/>
            <a:ext cx="8305799" cy="830997"/>
          </a:xfrm>
          <a:prstGeom prst="rect">
            <a:avLst/>
          </a:prstGeom>
          <a:noFill/>
        </p:spPr>
        <p:txBody>
          <a:bodyPr wrap="square" rtlCol="0">
            <a:spAutoFit/>
          </a:bodyPr>
          <a:lstStyle/>
          <a:p>
            <a:pPr algn="ctr"/>
            <a:r>
              <a:rPr lang="en-US" sz="4800" dirty="0" smtClean="0">
                <a:solidFill>
                  <a:schemeClr val="accent5">
                    <a:lumMod val="50000"/>
                  </a:schemeClr>
                </a:solidFill>
              </a:rPr>
              <a:t>Crime Prevention</a:t>
            </a:r>
            <a:endParaRPr lang="en-US" sz="3600" dirty="0">
              <a:solidFill>
                <a:schemeClr val="accent5">
                  <a:lumMod val="50000"/>
                </a:schemeClr>
              </a:solidFill>
            </a:endParaRPr>
          </a:p>
        </p:txBody>
      </p:sp>
      <p:sp>
        <p:nvSpPr>
          <p:cNvPr id="10" name="TextBox 9"/>
          <p:cNvSpPr txBox="1"/>
          <p:nvPr/>
        </p:nvSpPr>
        <p:spPr>
          <a:xfrm>
            <a:off x="240219" y="1453159"/>
            <a:ext cx="3916859" cy="4247317"/>
          </a:xfrm>
          <a:prstGeom prst="rect">
            <a:avLst/>
          </a:prstGeom>
          <a:noFill/>
        </p:spPr>
        <p:txBody>
          <a:bodyPr wrap="square" rtlCol="0">
            <a:spAutoFit/>
          </a:bodyPr>
          <a:lstStyle/>
          <a:p>
            <a:pPr marL="285750" lvl="0" indent="-285750">
              <a:buFont typeface="Wingdings" panose="05000000000000000000" pitchFamily="2" charset="2"/>
              <a:buChar char="Ø"/>
            </a:pPr>
            <a:r>
              <a:rPr lang="en-US" dirty="0">
                <a:solidFill>
                  <a:schemeClr val="tx2">
                    <a:lumMod val="50000"/>
                  </a:schemeClr>
                </a:solidFill>
              </a:rPr>
              <a:t>The Fiscal </a:t>
            </a:r>
            <a:r>
              <a:rPr lang="en-US" dirty="0" smtClean="0">
                <a:solidFill>
                  <a:schemeClr val="tx2">
                    <a:lumMod val="50000"/>
                  </a:schemeClr>
                </a:solidFill>
              </a:rPr>
              <a:t>2017 </a:t>
            </a:r>
            <a:r>
              <a:rPr lang="en-US" dirty="0">
                <a:solidFill>
                  <a:schemeClr val="tx2">
                    <a:lumMod val="50000"/>
                  </a:schemeClr>
                </a:solidFill>
              </a:rPr>
              <a:t>budget invests in non-traditional initiatives including health-based violence prevention, adequate lighting of public spaces, diversion of non-violent offenders from criminal prosecution, re-integration of ex-offenders, and training/human capital development.</a:t>
            </a:r>
          </a:p>
          <a:p>
            <a:pPr marL="285750" lvl="0" indent="-285750">
              <a:buFont typeface="Wingdings" panose="05000000000000000000" pitchFamily="2" charset="2"/>
              <a:buChar char="Ø"/>
            </a:pPr>
            <a:endParaRPr lang="en-US" sz="1000" dirty="0">
              <a:solidFill>
                <a:schemeClr val="tx2">
                  <a:lumMod val="50000"/>
                </a:schemeClr>
              </a:solidFill>
            </a:endParaRPr>
          </a:p>
          <a:p>
            <a:pPr marL="285750" lvl="0" indent="-285750">
              <a:buFont typeface="Wingdings" panose="05000000000000000000" pitchFamily="2" charset="2"/>
              <a:buChar char="Ø"/>
            </a:pPr>
            <a:r>
              <a:rPr lang="en-US" dirty="0">
                <a:solidFill>
                  <a:schemeClr val="tx2">
                    <a:lumMod val="50000"/>
                  </a:schemeClr>
                </a:solidFill>
              </a:rPr>
              <a:t>These programs support crime prevention in the City and provide a high return on investment in the context of the Safer Streets indicators. </a:t>
            </a:r>
          </a:p>
        </p:txBody>
      </p:sp>
      <p:graphicFrame>
        <p:nvGraphicFramePr>
          <p:cNvPr id="3" name="Table 2"/>
          <p:cNvGraphicFramePr>
            <a:graphicFrameLocks noGrp="1"/>
          </p:cNvGraphicFramePr>
          <p:nvPr>
            <p:extLst>
              <p:ext uri="{D42A27DB-BD31-4B8C-83A1-F6EECF244321}">
                <p14:modId xmlns:p14="http://schemas.microsoft.com/office/powerpoint/2010/main" val="1804380776"/>
              </p:ext>
            </p:extLst>
          </p:nvPr>
        </p:nvGraphicFramePr>
        <p:xfrm>
          <a:off x="4157078" y="2218233"/>
          <a:ext cx="4556760" cy="2810965"/>
        </p:xfrm>
        <a:graphic>
          <a:graphicData uri="http://schemas.openxmlformats.org/drawingml/2006/table">
            <a:tbl>
              <a:tblPr>
                <a:tableStyleId>{3B4B98B0-60AC-42C2-AFA5-B58CD77FA1E5}</a:tableStyleId>
              </a:tblPr>
              <a:tblGrid>
                <a:gridCol w="3499870"/>
                <a:gridCol w="1056890"/>
              </a:tblGrid>
              <a:tr h="562193">
                <a:tc>
                  <a:txBody>
                    <a:bodyPr/>
                    <a:lstStyle/>
                    <a:p>
                      <a:pPr algn="l" fontAlgn="b"/>
                      <a:r>
                        <a:rPr lang="en-US" sz="1600" u="none" strike="noStrike" dirty="0">
                          <a:effectLst/>
                        </a:rPr>
                        <a:t> CitiWatch Analytics Enhancement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$150,000</a:t>
                      </a:r>
                      <a:endParaRPr lang="en-US" sz="1600" b="0" i="0" u="none" strike="noStrike" dirty="0">
                        <a:solidFill>
                          <a:srgbClr val="000000"/>
                        </a:solidFill>
                        <a:effectLst/>
                        <a:latin typeface="Calibri" panose="020F0502020204030204" pitchFamily="34" charset="0"/>
                      </a:endParaRPr>
                    </a:p>
                  </a:txBody>
                  <a:tcPr marL="9525" marR="9525" marT="9525" marB="0" anchor="b"/>
                </a:tc>
              </a:tr>
              <a:tr h="562193">
                <a:tc>
                  <a:txBody>
                    <a:bodyPr/>
                    <a:lstStyle/>
                    <a:p>
                      <a:pPr algn="l" fontAlgn="b"/>
                      <a:r>
                        <a:rPr lang="en-US" sz="1600" u="none" strike="noStrike" dirty="0">
                          <a:effectLst/>
                        </a:rPr>
                        <a:t> Operation Ceasefire Program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$449,398</a:t>
                      </a:r>
                      <a:endParaRPr lang="en-US" sz="1600" b="0" i="0" u="none" strike="noStrike">
                        <a:solidFill>
                          <a:srgbClr val="000000"/>
                        </a:solidFill>
                        <a:effectLst/>
                        <a:latin typeface="Calibri" panose="020F0502020204030204" pitchFamily="34" charset="0"/>
                      </a:endParaRPr>
                    </a:p>
                  </a:txBody>
                  <a:tcPr marL="9525" marR="9525" marT="9525" marB="0" anchor="b"/>
                </a:tc>
              </a:tr>
              <a:tr h="562193">
                <a:tc>
                  <a:txBody>
                    <a:bodyPr/>
                    <a:lstStyle/>
                    <a:p>
                      <a:pPr algn="l" fontAlgn="b"/>
                      <a:r>
                        <a:rPr lang="en-US" sz="1600" u="none" strike="noStrike" dirty="0">
                          <a:effectLst/>
                        </a:rPr>
                        <a:t> Project Safe Streets Local Matching Funds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$200,000</a:t>
                      </a:r>
                      <a:endParaRPr lang="en-US" sz="1600" b="0" i="0" u="none" strike="noStrike">
                        <a:solidFill>
                          <a:srgbClr val="000000"/>
                        </a:solidFill>
                        <a:effectLst/>
                        <a:latin typeface="Calibri" panose="020F0502020204030204" pitchFamily="34" charset="0"/>
                      </a:endParaRPr>
                    </a:p>
                  </a:txBody>
                  <a:tcPr marL="9525" marR="9525" marT="9525" marB="0" anchor="b"/>
                </a:tc>
              </a:tr>
              <a:tr h="562193">
                <a:tc>
                  <a:txBody>
                    <a:bodyPr/>
                    <a:lstStyle/>
                    <a:p>
                      <a:pPr algn="l" fontAlgn="b"/>
                      <a:r>
                        <a:rPr lang="en-US" sz="1600" u="none" strike="noStrike" dirty="0">
                          <a:effectLst/>
                        </a:rPr>
                        <a:t> Civilian Review Board Positions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$400,000</a:t>
                      </a:r>
                      <a:endParaRPr lang="en-US" sz="1600" b="0" i="0" u="none" strike="noStrike">
                        <a:solidFill>
                          <a:srgbClr val="000000"/>
                        </a:solidFill>
                        <a:effectLst/>
                        <a:latin typeface="Calibri" panose="020F0502020204030204" pitchFamily="34" charset="0"/>
                      </a:endParaRPr>
                    </a:p>
                  </a:txBody>
                  <a:tcPr marL="9525" marR="9525" marT="9525" marB="0" anchor="b"/>
                </a:tc>
              </a:tr>
              <a:tr h="562193">
                <a:tc>
                  <a:txBody>
                    <a:bodyPr/>
                    <a:lstStyle/>
                    <a:p>
                      <a:pPr algn="l" fontAlgn="b"/>
                      <a:r>
                        <a:rPr lang="en-US" sz="1600" u="none" strike="noStrike" dirty="0">
                          <a:effectLst/>
                        </a:rPr>
                        <a:t> </a:t>
                      </a:r>
                      <a:endParaRPr lang="en-US" sz="1600" u="none" strike="noStrike" dirty="0" smtClean="0">
                        <a:effectLst/>
                      </a:endParaRPr>
                    </a:p>
                    <a:p>
                      <a:pPr algn="l" fontAlgn="b"/>
                      <a:r>
                        <a:rPr lang="en-US" sz="1600" u="none" strike="noStrike" dirty="0" smtClean="0">
                          <a:effectLst/>
                        </a:rPr>
                        <a:t> Bridge </a:t>
                      </a:r>
                      <a:r>
                        <a:rPr lang="en-US" sz="1600" u="none" strike="noStrike" dirty="0">
                          <a:effectLst/>
                        </a:rPr>
                        <a:t>to Career Program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$40,000</a:t>
                      </a:r>
                      <a:endParaRPr lang="en-US" sz="16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1119377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19953" y="1143000"/>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52500" y="152400"/>
            <a:ext cx="7162800" cy="830997"/>
          </a:xfrm>
          <a:prstGeom prst="rect">
            <a:avLst/>
          </a:prstGeom>
          <a:noFill/>
        </p:spPr>
        <p:txBody>
          <a:bodyPr wrap="square" rtlCol="0">
            <a:spAutoFit/>
          </a:bodyPr>
          <a:lstStyle/>
          <a:p>
            <a:pPr algn="ctr"/>
            <a:r>
              <a:rPr lang="en-US" sz="4800" dirty="0" smtClean="0">
                <a:solidFill>
                  <a:schemeClr val="accent5">
                    <a:lumMod val="50000"/>
                  </a:schemeClr>
                </a:solidFill>
              </a:rPr>
              <a:t>FY17 Budget Highlights</a:t>
            </a:r>
            <a:endParaRPr lang="en-US" sz="4800" dirty="0">
              <a:solidFill>
                <a:schemeClr val="accent5">
                  <a:lumMod val="50000"/>
                </a:schemeClr>
              </a:solidFill>
            </a:endParaRPr>
          </a:p>
        </p:txBody>
      </p:sp>
      <p:sp>
        <p:nvSpPr>
          <p:cNvPr id="3" name="Slide Number Placeholder 2"/>
          <p:cNvSpPr>
            <a:spLocks noGrp="1"/>
          </p:cNvSpPr>
          <p:nvPr>
            <p:ph type="sldNum" sz="quarter" idx="12"/>
          </p:nvPr>
        </p:nvSpPr>
        <p:spPr/>
        <p:txBody>
          <a:bodyPr/>
          <a:lstStyle/>
          <a:p>
            <a:fld id="{8B34548A-DD63-4BF3-AE1A-ED3F76884619}" type="slidenum">
              <a:rPr lang="en-US" smtClean="0"/>
              <a:t>16</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sp>
        <p:nvSpPr>
          <p:cNvPr id="8" name="TextBox 7"/>
          <p:cNvSpPr txBox="1"/>
          <p:nvPr/>
        </p:nvSpPr>
        <p:spPr>
          <a:xfrm>
            <a:off x="235975" y="1301644"/>
            <a:ext cx="5491012" cy="4955203"/>
          </a:xfrm>
          <a:prstGeom prst="rect">
            <a:avLst/>
          </a:prstGeom>
          <a:noFill/>
        </p:spPr>
        <p:txBody>
          <a:bodyPr wrap="square" rtlCol="0">
            <a:spAutoFit/>
          </a:bodyPr>
          <a:lstStyle/>
          <a:p>
            <a:pPr marL="342900" indent="-342900">
              <a:buFont typeface="Wingdings" panose="05000000000000000000" pitchFamily="2" charset="2"/>
              <a:buChar char="ü"/>
            </a:pPr>
            <a:r>
              <a:rPr lang="en-US" sz="2400" dirty="0" smtClean="0">
                <a:solidFill>
                  <a:srgbClr val="002060"/>
                </a:solidFill>
              </a:rPr>
              <a:t>Closes $60 million shortfall</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Enhances school funding</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b="1" dirty="0" smtClean="0">
                <a:solidFill>
                  <a:srgbClr val="002060"/>
                </a:solidFill>
              </a:rPr>
              <a:t>Continues property tax rate reduction</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Makes Circulator finances sustainable</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Funds citywide Municipal Can program</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Equips police with body cameras</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Continues progress on Ten-Year Financial Plan</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Maintains or enhances most services</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Tough but sensible tradeoffs</a:t>
            </a:r>
          </a:p>
          <a:p>
            <a:pPr marL="285750" indent="-285750">
              <a:buFont typeface="Wingdings" panose="05000000000000000000" pitchFamily="2" charset="2"/>
              <a:buChar char="ü"/>
            </a:pPr>
            <a:endParaRPr lang="en-US" dirty="0" smtClean="0">
              <a:solidFill>
                <a:srgbClr val="002060"/>
              </a:solidFill>
            </a:endParaRPr>
          </a:p>
          <a:p>
            <a:pPr marL="285750" indent="-285750">
              <a:buFont typeface="Wingdings" panose="05000000000000000000" pitchFamily="2" charset="2"/>
              <a:buChar char="ü"/>
            </a:pPr>
            <a:endParaRPr lang="en-US" dirty="0">
              <a:solidFill>
                <a:srgbClr val="002060"/>
              </a:solidFill>
            </a:endParaRPr>
          </a:p>
        </p:txBody>
      </p:sp>
      <p:pic>
        <p:nvPicPr>
          <p:cNvPr id="13" name="Picture 12"/>
          <p:cNvPicPr>
            <a:picLocks noChangeAspect="1"/>
          </p:cNvPicPr>
          <p:nvPr/>
        </p:nvPicPr>
        <p:blipFill>
          <a:blip r:embed="rId4"/>
          <a:stretch>
            <a:fillRect/>
          </a:stretch>
        </p:blipFill>
        <p:spPr>
          <a:xfrm rot="350807">
            <a:off x="5617761" y="1446714"/>
            <a:ext cx="3045379" cy="4230608"/>
          </a:xfrm>
          <a:prstGeom prst="rect">
            <a:avLst/>
          </a:prstGeom>
        </p:spPr>
      </p:pic>
    </p:spTree>
    <p:extLst>
      <p:ext uri="{BB962C8B-B14F-4D97-AF65-F5344CB8AC3E}">
        <p14:creationId xmlns:p14="http://schemas.microsoft.com/office/powerpoint/2010/main" val="10486609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34548A-DD63-4BF3-AE1A-ED3F76884619}" type="slidenum">
              <a:rPr lang="en-US" smtClean="0"/>
              <a:t>17</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cxnSp>
        <p:nvCxnSpPr>
          <p:cNvPr id="11" name="Straight Connector 10"/>
          <p:cNvCxnSpPr/>
          <p:nvPr/>
        </p:nvCxnSpPr>
        <p:spPr>
          <a:xfrm>
            <a:off x="571500" y="955021"/>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8040" y="54111"/>
            <a:ext cx="8305799" cy="830997"/>
          </a:xfrm>
          <a:prstGeom prst="rect">
            <a:avLst/>
          </a:prstGeom>
          <a:noFill/>
        </p:spPr>
        <p:txBody>
          <a:bodyPr wrap="square" rtlCol="0">
            <a:spAutoFit/>
          </a:bodyPr>
          <a:lstStyle/>
          <a:p>
            <a:pPr algn="ctr"/>
            <a:r>
              <a:rPr lang="en-US" sz="4800" dirty="0" smtClean="0">
                <a:solidFill>
                  <a:schemeClr val="accent5">
                    <a:lumMod val="50000"/>
                  </a:schemeClr>
                </a:solidFill>
              </a:rPr>
              <a:t>20 Cents by 2020 – On Track</a:t>
            </a:r>
            <a:endParaRPr lang="en-US" sz="3600" dirty="0">
              <a:solidFill>
                <a:schemeClr val="accent5">
                  <a:lumMod val="50000"/>
                </a:schemeClr>
              </a:solidFill>
            </a:endParaRPr>
          </a:p>
        </p:txBody>
      </p:sp>
      <p:pic>
        <p:nvPicPr>
          <p:cNvPr id="8" name="Picture 7"/>
          <p:cNvPicPr>
            <a:picLocks noChangeAspect="1"/>
          </p:cNvPicPr>
          <p:nvPr/>
        </p:nvPicPr>
        <p:blipFill>
          <a:blip r:embed="rId4"/>
          <a:stretch>
            <a:fillRect/>
          </a:stretch>
        </p:blipFill>
        <p:spPr>
          <a:xfrm>
            <a:off x="304800" y="1354567"/>
            <a:ext cx="8663167" cy="4365114"/>
          </a:xfrm>
          <a:prstGeom prst="rect">
            <a:avLst/>
          </a:prstGeom>
        </p:spPr>
      </p:pic>
    </p:spTree>
    <p:extLst>
      <p:ext uri="{BB962C8B-B14F-4D97-AF65-F5344CB8AC3E}">
        <p14:creationId xmlns:p14="http://schemas.microsoft.com/office/powerpoint/2010/main" val="29551991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19953" y="1143000"/>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52500" y="152400"/>
            <a:ext cx="7162800" cy="830997"/>
          </a:xfrm>
          <a:prstGeom prst="rect">
            <a:avLst/>
          </a:prstGeom>
          <a:noFill/>
        </p:spPr>
        <p:txBody>
          <a:bodyPr wrap="square" rtlCol="0">
            <a:spAutoFit/>
          </a:bodyPr>
          <a:lstStyle/>
          <a:p>
            <a:pPr algn="ctr"/>
            <a:r>
              <a:rPr lang="en-US" sz="4800" dirty="0" smtClean="0">
                <a:solidFill>
                  <a:schemeClr val="accent5">
                    <a:lumMod val="50000"/>
                  </a:schemeClr>
                </a:solidFill>
              </a:rPr>
              <a:t>FY17 Budget Highlights</a:t>
            </a:r>
            <a:endParaRPr lang="en-US" sz="4800" dirty="0">
              <a:solidFill>
                <a:schemeClr val="accent5">
                  <a:lumMod val="50000"/>
                </a:schemeClr>
              </a:solidFill>
            </a:endParaRPr>
          </a:p>
        </p:txBody>
      </p:sp>
      <p:sp>
        <p:nvSpPr>
          <p:cNvPr id="3" name="Slide Number Placeholder 2"/>
          <p:cNvSpPr>
            <a:spLocks noGrp="1"/>
          </p:cNvSpPr>
          <p:nvPr>
            <p:ph type="sldNum" sz="quarter" idx="12"/>
          </p:nvPr>
        </p:nvSpPr>
        <p:spPr/>
        <p:txBody>
          <a:bodyPr/>
          <a:lstStyle/>
          <a:p>
            <a:fld id="{8B34548A-DD63-4BF3-AE1A-ED3F76884619}" type="slidenum">
              <a:rPr lang="en-US" smtClean="0"/>
              <a:t>18</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sp>
        <p:nvSpPr>
          <p:cNvPr id="8" name="TextBox 7"/>
          <p:cNvSpPr txBox="1"/>
          <p:nvPr/>
        </p:nvSpPr>
        <p:spPr>
          <a:xfrm>
            <a:off x="235975" y="1301644"/>
            <a:ext cx="5491012" cy="4955203"/>
          </a:xfrm>
          <a:prstGeom prst="rect">
            <a:avLst/>
          </a:prstGeom>
          <a:noFill/>
        </p:spPr>
        <p:txBody>
          <a:bodyPr wrap="square" rtlCol="0">
            <a:spAutoFit/>
          </a:bodyPr>
          <a:lstStyle/>
          <a:p>
            <a:pPr marL="342900" indent="-342900">
              <a:buFont typeface="Wingdings" panose="05000000000000000000" pitchFamily="2" charset="2"/>
              <a:buChar char="ü"/>
            </a:pPr>
            <a:r>
              <a:rPr lang="en-US" sz="2400" dirty="0" smtClean="0">
                <a:solidFill>
                  <a:srgbClr val="002060"/>
                </a:solidFill>
              </a:rPr>
              <a:t>Closes $60 million shortfall</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Enhances school funding</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Continues property tax rate reduction</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b="1" dirty="0" smtClean="0">
                <a:solidFill>
                  <a:srgbClr val="002060"/>
                </a:solidFill>
              </a:rPr>
              <a:t>Makes Circulator finances sustainable</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Funds citywide Municipal Can program</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Equips police with body cameras</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Continues progress on Ten-Year Financial Plan</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Maintains or enhances most services</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Tough but sensible tradeoffs</a:t>
            </a:r>
          </a:p>
          <a:p>
            <a:pPr marL="285750" indent="-285750">
              <a:buFont typeface="Wingdings" panose="05000000000000000000" pitchFamily="2" charset="2"/>
              <a:buChar char="ü"/>
            </a:pPr>
            <a:endParaRPr lang="en-US" dirty="0" smtClean="0">
              <a:solidFill>
                <a:srgbClr val="002060"/>
              </a:solidFill>
            </a:endParaRPr>
          </a:p>
          <a:p>
            <a:pPr marL="285750" indent="-285750">
              <a:buFont typeface="Wingdings" panose="05000000000000000000" pitchFamily="2" charset="2"/>
              <a:buChar char="ü"/>
            </a:pPr>
            <a:endParaRPr lang="en-US" dirty="0">
              <a:solidFill>
                <a:srgbClr val="002060"/>
              </a:solidFill>
            </a:endParaRPr>
          </a:p>
        </p:txBody>
      </p:sp>
      <p:pic>
        <p:nvPicPr>
          <p:cNvPr id="13" name="Picture 12"/>
          <p:cNvPicPr>
            <a:picLocks noChangeAspect="1"/>
          </p:cNvPicPr>
          <p:nvPr/>
        </p:nvPicPr>
        <p:blipFill>
          <a:blip r:embed="rId4"/>
          <a:stretch>
            <a:fillRect/>
          </a:stretch>
        </p:blipFill>
        <p:spPr>
          <a:xfrm rot="350807">
            <a:off x="5617761" y="1446714"/>
            <a:ext cx="3045379" cy="4230608"/>
          </a:xfrm>
          <a:prstGeom prst="rect">
            <a:avLst/>
          </a:prstGeom>
        </p:spPr>
      </p:pic>
    </p:spTree>
    <p:extLst>
      <p:ext uri="{BB962C8B-B14F-4D97-AF65-F5344CB8AC3E}">
        <p14:creationId xmlns:p14="http://schemas.microsoft.com/office/powerpoint/2010/main" val="4875218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34548A-DD63-4BF3-AE1A-ED3F76884619}" type="slidenum">
              <a:rPr lang="en-US" smtClean="0"/>
              <a:t>19</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cxnSp>
        <p:nvCxnSpPr>
          <p:cNvPr id="11" name="Straight Connector 10"/>
          <p:cNvCxnSpPr/>
          <p:nvPr/>
        </p:nvCxnSpPr>
        <p:spPr>
          <a:xfrm>
            <a:off x="533400" y="1317983"/>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81001" y="427258"/>
            <a:ext cx="8305799" cy="830997"/>
          </a:xfrm>
          <a:prstGeom prst="rect">
            <a:avLst/>
          </a:prstGeom>
          <a:noFill/>
        </p:spPr>
        <p:txBody>
          <a:bodyPr wrap="square" rtlCol="0">
            <a:spAutoFit/>
          </a:bodyPr>
          <a:lstStyle/>
          <a:p>
            <a:pPr algn="ctr"/>
            <a:r>
              <a:rPr lang="en-US" sz="4800" dirty="0" smtClean="0">
                <a:solidFill>
                  <a:schemeClr val="accent5">
                    <a:lumMod val="50000"/>
                  </a:schemeClr>
                </a:solidFill>
              </a:rPr>
              <a:t>Circulator</a:t>
            </a:r>
            <a:endParaRPr lang="en-US" sz="4800" dirty="0">
              <a:solidFill>
                <a:schemeClr val="accent5">
                  <a:lumMod val="50000"/>
                </a:schemeClr>
              </a:solidFill>
            </a:endParaRPr>
          </a:p>
        </p:txBody>
      </p:sp>
      <p:sp>
        <p:nvSpPr>
          <p:cNvPr id="16" name="TextBox 15"/>
          <p:cNvSpPr txBox="1"/>
          <p:nvPr/>
        </p:nvSpPr>
        <p:spPr>
          <a:xfrm>
            <a:off x="559856" y="1811769"/>
            <a:ext cx="4021668" cy="4031873"/>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The Circulator’s Special Fund was in deficit by </a:t>
            </a:r>
            <a:r>
              <a:rPr lang="en-US" sz="1600" dirty="0" smtClean="0"/>
              <a:t>about $15 </a:t>
            </a:r>
            <a:r>
              <a:rPr lang="en-US" sz="1600" dirty="0" smtClean="0"/>
              <a:t>million </a:t>
            </a:r>
            <a:r>
              <a:rPr lang="en-US" sz="1600" dirty="0" smtClean="0"/>
              <a:t>at </a:t>
            </a:r>
            <a:r>
              <a:rPr lang="en-US" sz="1600" dirty="0" smtClean="0"/>
              <a:t>the end of Fiscal 2015. </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The Fiscal 2017 budget </a:t>
            </a:r>
            <a:r>
              <a:rPr lang="en-US" sz="1600" dirty="0" smtClean="0"/>
              <a:t>reflects </a:t>
            </a:r>
            <a:r>
              <a:rPr lang="en-US" sz="1600" dirty="0" smtClean="0"/>
              <a:t>the full long-term cost of the service, including the Purple Route </a:t>
            </a:r>
            <a:r>
              <a:rPr lang="en-US" sz="1600" dirty="0" smtClean="0"/>
              <a:t>expansion, contributions </a:t>
            </a:r>
            <a:r>
              <a:rPr lang="en-US" sz="1600" dirty="0" smtClean="0"/>
              <a:t>to a bus replacement </a:t>
            </a:r>
            <a:r>
              <a:rPr lang="en-US" sz="1600" dirty="0" smtClean="0"/>
              <a:t>fund, deficit reduction, and future cost growth.</a:t>
            </a:r>
            <a:endParaRPr lang="en-US" sz="1600" dirty="0" smtClean="0"/>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To support the full cost of the service, the Administration has proposed raising the parking tax from 20% to 24%. The $6 million raised through the 4% increase will go entirely towards the costs to operate the Circulator.</a:t>
            </a:r>
            <a:endParaRPr lang="en-US" sz="1600" dirty="0"/>
          </a:p>
        </p:txBody>
      </p:sp>
      <p:pic>
        <p:nvPicPr>
          <p:cNvPr id="17" name="Picture 2" descr="http://www.charmcitycirculator.com/sites/default/files/u20/CCC_BusImage_Schedu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5979" y="2359024"/>
            <a:ext cx="3858920" cy="2480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986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19953" y="1143000"/>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52500" y="152400"/>
            <a:ext cx="7162800" cy="830997"/>
          </a:xfrm>
          <a:prstGeom prst="rect">
            <a:avLst/>
          </a:prstGeom>
          <a:noFill/>
        </p:spPr>
        <p:txBody>
          <a:bodyPr wrap="square" rtlCol="0">
            <a:spAutoFit/>
          </a:bodyPr>
          <a:lstStyle/>
          <a:p>
            <a:pPr algn="ctr"/>
            <a:r>
              <a:rPr lang="en-US" sz="4800" dirty="0" smtClean="0">
                <a:solidFill>
                  <a:schemeClr val="accent5">
                    <a:lumMod val="50000"/>
                  </a:schemeClr>
                </a:solidFill>
              </a:rPr>
              <a:t>FY17 by the Numbers</a:t>
            </a:r>
            <a:endParaRPr lang="en-US" sz="4800" dirty="0">
              <a:solidFill>
                <a:schemeClr val="accent5">
                  <a:lumMod val="50000"/>
                </a:schemeClr>
              </a:solidFill>
            </a:endParaRPr>
          </a:p>
        </p:txBody>
      </p:sp>
      <p:sp>
        <p:nvSpPr>
          <p:cNvPr id="3" name="Slide Number Placeholder 2"/>
          <p:cNvSpPr>
            <a:spLocks noGrp="1"/>
          </p:cNvSpPr>
          <p:nvPr>
            <p:ph type="sldNum" sz="quarter" idx="12"/>
          </p:nvPr>
        </p:nvSpPr>
        <p:spPr/>
        <p:txBody>
          <a:bodyPr/>
          <a:lstStyle/>
          <a:p>
            <a:fld id="{8B34548A-DD63-4BF3-AE1A-ED3F76884619}" type="slidenum">
              <a:rPr lang="en-US" smtClean="0"/>
              <a:t>2</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962232030"/>
              </p:ext>
            </p:extLst>
          </p:nvPr>
        </p:nvGraphicFramePr>
        <p:xfrm>
          <a:off x="495300" y="1447800"/>
          <a:ext cx="8153401" cy="2209800"/>
        </p:xfrm>
        <a:graphic>
          <a:graphicData uri="http://schemas.openxmlformats.org/drawingml/2006/table">
            <a:tbl>
              <a:tblPr firstRow="1" firstCol="1" bandRow="1"/>
              <a:tblGrid>
                <a:gridCol w="1780023"/>
                <a:gridCol w="2562990"/>
                <a:gridCol w="1945767"/>
                <a:gridCol w="1864621"/>
              </a:tblGrid>
              <a:tr h="564391">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FISCAL 2017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Recommended Amount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Change from Fiscal 2016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Percent Change from Fiscal 2016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551391">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OPERATING PLAN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$2.646 </a:t>
                      </a:r>
                      <a:r>
                        <a:rPr lang="en-US" sz="1600" dirty="0">
                          <a:effectLst/>
                          <a:latin typeface="Calibri" panose="020F0502020204030204" pitchFamily="34" charset="0"/>
                          <a:ea typeface="Calibri" panose="020F0502020204030204" pitchFamily="34" charset="0"/>
                          <a:cs typeface="Times New Roman" panose="02020603050405020304" pitchFamily="18" charset="0"/>
                        </a:rPr>
                        <a:t>billion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92.2 </a:t>
                      </a:r>
                      <a:r>
                        <a:rPr lang="en-US" sz="1600" dirty="0">
                          <a:effectLst/>
                          <a:latin typeface="Calibri" panose="020F0502020204030204" pitchFamily="34" charset="0"/>
                          <a:ea typeface="Calibri" panose="020F0502020204030204" pitchFamily="34" charset="0"/>
                          <a:cs typeface="Times New Roman" panose="02020603050405020304" pitchFamily="18" charset="0"/>
                        </a:rPr>
                        <a:t>million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3.6%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7009">
                <a:tc>
                  <a:txBody>
                    <a:bodyPr/>
                    <a:lstStyle/>
                    <a:p>
                      <a:pPr marL="0" marR="0" algn="ctr">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CAPITAL PLAN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$524 </a:t>
                      </a:r>
                      <a:r>
                        <a:rPr lang="en-US" sz="1600" dirty="0">
                          <a:effectLst/>
                          <a:latin typeface="Calibri" panose="020F0502020204030204" pitchFamily="34" charset="0"/>
                          <a:ea typeface="Calibri" panose="020F0502020204030204" pitchFamily="34" charset="0"/>
                          <a:cs typeface="Times New Roman" panose="02020603050405020304" pitchFamily="18" charset="0"/>
                        </a:rPr>
                        <a:t>million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148.9 </a:t>
                      </a:r>
                      <a:r>
                        <a:rPr lang="en-US" sz="1600" dirty="0">
                          <a:effectLst/>
                          <a:latin typeface="Calibri" panose="020F0502020204030204" pitchFamily="34" charset="0"/>
                          <a:ea typeface="Calibri" panose="020F0502020204030204" pitchFamily="34" charset="0"/>
                          <a:cs typeface="Times New Roman" panose="02020603050405020304" pitchFamily="18" charset="0"/>
                        </a:rPr>
                        <a:t>million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a:t>
                      </a:r>
                      <a:r>
                        <a:rPr lang="en-US" sz="1600">
                          <a:effectLst/>
                          <a:latin typeface="Calibri" panose="020F0502020204030204" pitchFamily="34" charset="0"/>
                          <a:ea typeface="Calibri" panose="020F0502020204030204" pitchFamily="34" charset="0"/>
                          <a:cs typeface="Times New Roman" panose="02020603050405020304" pitchFamily="18" charset="0"/>
                        </a:rPr>
                        <a:t>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7009">
                <a:tc>
                  <a:txBody>
                    <a:bodyPr/>
                    <a:lstStyle/>
                    <a:p>
                      <a:pPr marL="0" marR="0" algn="ctr">
                        <a:lnSpc>
                          <a:spcPct val="115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TOTAL PLAN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$3.2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billion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56.7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million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1.8%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395885605"/>
              </p:ext>
            </p:extLst>
          </p:nvPr>
        </p:nvGraphicFramePr>
        <p:xfrm>
          <a:off x="1143000" y="3962400"/>
          <a:ext cx="6858000" cy="1905000"/>
        </p:xfrm>
        <a:graphic>
          <a:graphicData uri="http://schemas.openxmlformats.org/drawingml/2006/table">
            <a:tbl>
              <a:tblPr firstRow="1" firstCol="1" bandRow="1"/>
              <a:tblGrid>
                <a:gridCol w="1497215"/>
                <a:gridCol w="2155786"/>
                <a:gridCol w="1636626"/>
                <a:gridCol w="1568373"/>
              </a:tblGrid>
              <a:tr h="646602">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FISCAL </a:t>
                      </a: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2017</a:t>
                      </a:r>
                      <a:b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b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General Fund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Recommended Amount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Change from </a:t>
                      </a:r>
                      <a:endParaRPr lang="en-US" sz="14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Fiscal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2016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Percent Change from Fiscal 2016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631709">
                <a:tc>
                  <a:txBody>
                    <a:bodyPr/>
                    <a:lstStyle/>
                    <a:p>
                      <a:pPr marL="0" marR="0" algn="ctr">
                        <a:lnSpc>
                          <a:spcPct val="115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BUDGET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$1.763 billion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$41.9 million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2.4%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6689">
                <a:tc>
                  <a:txBody>
                    <a:bodyPr/>
                    <a:lstStyle/>
                    <a:p>
                      <a:pPr marL="0" marR="0" algn="ctr">
                        <a:lnSpc>
                          <a:spcPct val="115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POSITIONS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9,392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181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893018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19953" y="1143000"/>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52500" y="152400"/>
            <a:ext cx="7162800" cy="830997"/>
          </a:xfrm>
          <a:prstGeom prst="rect">
            <a:avLst/>
          </a:prstGeom>
          <a:noFill/>
        </p:spPr>
        <p:txBody>
          <a:bodyPr wrap="square" rtlCol="0">
            <a:spAutoFit/>
          </a:bodyPr>
          <a:lstStyle/>
          <a:p>
            <a:pPr algn="ctr"/>
            <a:r>
              <a:rPr lang="en-US" sz="4800" dirty="0" smtClean="0">
                <a:solidFill>
                  <a:schemeClr val="accent5">
                    <a:lumMod val="50000"/>
                  </a:schemeClr>
                </a:solidFill>
              </a:rPr>
              <a:t>FY17 Budget Highlights</a:t>
            </a:r>
            <a:endParaRPr lang="en-US" sz="4800" dirty="0">
              <a:solidFill>
                <a:schemeClr val="accent5">
                  <a:lumMod val="50000"/>
                </a:schemeClr>
              </a:solidFill>
            </a:endParaRPr>
          </a:p>
        </p:txBody>
      </p:sp>
      <p:sp>
        <p:nvSpPr>
          <p:cNvPr id="3" name="Slide Number Placeholder 2"/>
          <p:cNvSpPr>
            <a:spLocks noGrp="1"/>
          </p:cNvSpPr>
          <p:nvPr>
            <p:ph type="sldNum" sz="quarter" idx="12"/>
          </p:nvPr>
        </p:nvSpPr>
        <p:spPr/>
        <p:txBody>
          <a:bodyPr/>
          <a:lstStyle/>
          <a:p>
            <a:fld id="{8B34548A-DD63-4BF3-AE1A-ED3F76884619}" type="slidenum">
              <a:rPr lang="en-US" smtClean="0"/>
              <a:t>20</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sp>
        <p:nvSpPr>
          <p:cNvPr id="8" name="TextBox 7"/>
          <p:cNvSpPr txBox="1"/>
          <p:nvPr/>
        </p:nvSpPr>
        <p:spPr>
          <a:xfrm>
            <a:off x="235975" y="1301644"/>
            <a:ext cx="5491012" cy="4955203"/>
          </a:xfrm>
          <a:prstGeom prst="rect">
            <a:avLst/>
          </a:prstGeom>
          <a:noFill/>
        </p:spPr>
        <p:txBody>
          <a:bodyPr wrap="square" rtlCol="0">
            <a:spAutoFit/>
          </a:bodyPr>
          <a:lstStyle/>
          <a:p>
            <a:pPr marL="342900" indent="-342900">
              <a:buFont typeface="Wingdings" panose="05000000000000000000" pitchFamily="2" charset="2"/>
              <a:buChar char="ü"/>
            </a:pPr>
            <a:r>
              <a:rPr lang="en-US" sz="2400" dirty="0" smtClean="0">
                <a:solidFill>
                  <a:srgbClr val="002060"/>
                </a:solidFill>
              </a:rPr>
              <a:t>Closes $60 million shortfall</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Enhances school funding</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Continues property tax rate reduction</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Makes Circulator finances sustainable</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b="1" dirty="0" smtClean="0">
                <a:solidFill>
                  <a:srgbClr val="002060"/>
                </a:solidFill>
              </a:rPr>
              <a:t>Funds citywide Municipal Can program</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Equips police with body cameras</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Continues progress on Ten-Year Financial Plan</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Maintains or enhances most services</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Tough but sensible tradeoffs</a:t>
            </a:r>
          </a:p>
          <a:p>
            <a:pPr marL="285750" indent="-285750">
              <a:buFont typeface="Wingdings" panose="05000000000000000000" pitchFamily="2" charset="2"/>
              <a:buChar char="ü"/>
            </a:pPr>
            <a:endParaRPr lang="en-US" dirty="0" smtClean="0">
              <a:solidFill>
                <a:srgbClr val="002060"/>
              </a:solidFill>
            </a:endParaRPr>
          </a:p>
          <a:p>
            <a:pPr marL="285750" indent="-285750">
              <a:buFont typeface="Wingdings" panose="05000000000000000000" pitchFamily="2" charset="2"/>
              <a:buChar char="ü"/>
            </a:pPr>
            <a:endParaRPr lang="en-US" dirty="0">
              <a:solidFill>
                <a:srgbClr val="002060"/>
              </a:solidFill>
            </a:endParaRPr>
          </a:p>
        </p:txBody>
      </p:sp>
      <p:pic>
        <p:nvPicPr>
          <p:cNvPr id="13" name="Picture 12"/>
          <p:cNvPicPr>
            <a:picLocks noChangeAspect="1"/>
          </p:cNvPicPr>
          <p:nvPr/>
        </p:nvPicPr>
        <p:blipFill>
          <a:blip r:embed="rId4"/>
          <a:stretch>
            <a:fillRect/>
          </a:stretch>
        </p:blipFill>
        <p:spPr>
          <a:xfrm rot="350807">
            <a:off x="5617761" y="1446714"/>
            <a:ext cx="3045379" cy="4230608"/>
          </a:xfrm>
          <a:prstGeom prst="rect">
            <a:avLst/>
          </a:prstGeom>
        </p:spPr>
      </p:pic>
    </p:spTree>
    <p:extLst>
      <p:ext uri="{BB962C8B-B14F-4D97-AF65-F5344CB8AC3E}">
        <p14:creationId xmlns:p14="http://schemas.microsoft.com/office/powerpoint/2010/main" val="33492282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34548A-DD63-4BF3-AE1A-ED3F76884619}" type="slidenum">
              <a:rPr lang="en-US" smtClean="0"/>
              <a:t>21</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cxnSp>
        <p:nvCxnSpPr>
          <p:cNvPr id="11" name="Straight Connector 10"/>
          <p:cNvCxnSpPr/>
          <p:nvPr/>
        </p:nvCxnSpPr>
        <p:spPr>
          <a:xfrm>
            <a:off x="533400" y="1317983"/>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81001" y="427258"/>
            <a:ext cx="8305799" cy="830997"/>
          </a:xfrm>
          <a:prstGeom prst="rect">
            <a:avLst/>
          </a:prstGeom>
          <a:noFill/>
        </p:spPr>
        <p:txBody>
          <a:bodyPr wrap="square" rtlCol="0">
            <a:spAutoFit/>
          </a:bodyPr>
          <a:lstStyle/>
          <a:p>
            <a:pPr algn="ctr"/>
            <a:r>
              <a:rPr lang="en-US" sz="4800" dirty="0">
                <a:solidFill>
                  <a:schemeClr val="accent5">
                    <a:lumMod val="50000"/>
                  </a:schemeClr>
                </a:solidFill>
              </a:rPr>
              <a:t>Municipal Trash Cans</a:t>
            </a:r>
            <a:endParaRPr lang="en-US" sz="3600" dirty="0">
              <a:solidFill>
                <a:schemeClr val="accent5">
                  <a:lumMod val="50000"/>
                </a:schemeClr>
              </a:solidFill>
            </a:endParaRPr>
          </a:p>
        </p:txBody>
      </p:sp>
      <p:sp>
        <p:nvSpPr>
          <p:cNvPr id="10" name="TextBox 9"/>
          <p:cNvSpPr txBox="1"/>
          <p:nvPr/>
        </p:nvSpPr>
        <p:spPr>
          <a:xfrm>
            <a:off x="609600" y="1744487"/>
            <a:ext cx="3596694" cy="4031873"/>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The Fiscal 2017 budget will include appropriation to support the Municipal Trash Can Program.</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$1.75 million has been budgeted for debt service payments for the new trash cans.</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An additional $977k has been budgeted for contributions towards future trash can replacement. </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Distribution of the new cans (about 25,000 cans per month) is expected to continue through the end of Summer 2016.</a:t>
            </a:r>
            <a:endParaRPr lang="en-US" sz="1600"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7973" y="2209800"/>
            <a:ext cx="4229777" cy="2379249"/>
          </a:xfrm>
          <a:prstGeom prst="rect">
            <a:avLst/>
          </a:prstGeom>
        </p:spPr>
      </p:pic>
    </p:spTree>
    <p:extLst>
      <p:ext uri="{BB962C8B-B14F-4D97-AF65-F5344CB8AC3E}">
        <p14:creationId xmlns:p14="http://schemas.microsoft.com/office/powerpoint/2010/main" val="10586858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325562"/>
          </a:xfrm>
        </p:spPr>
        <p:txBody>
          <a:bodyPr vert="horz" lIns="91440" tIns="45720" rIns="91440" bIns="45720" rtlCol="0" anchor="ctr">
            <a:normAutofit/>
          </a:bodyPr>
          <a:lstStyle/>
          <a:p>
            <a:r>
              <a:rPr lang="en-US" sz="4800" dirty="0" smtClean="0">
                <a:solidFill>
                  <a:schemeClr val="accent5">
                    <a:lumMod val="50000"/>
                  </a:schemeClr>
                </a:solidFill>
              </a:rPr>
              <a:t>Citizen Survey Results</a:t>
            </a:r>
            <a:endParaRPr lang="en-US" sz="4800" i="1"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fld id="{8B34548A-DD63-4BF3-AE1A-ED3F76884619}" type="slidenum">
              <a:rPr lang="en-US" smtClean="0">
                <a:solidFill>
                  <a:prstClr val="black">
                    <a:tint val="75000"/>
                  </a:prstClr>
                </a:solidFill>
              </a:rPr>
              <a:pPr/>
              <a:t>22</a:t>
            </a:fld>
            <a:endParaRPr lang="en-US" dirty="0">
              <a:solidFill>
                <a:prstClr val="black">
                  <a:tint val="75000"/>
                </a:prstClr>
              </a:solidFill>
            </a:endParaRPr>
          </a:p>
        </p:txBody>
      </p:sp>
      <p:sp>
        <p:nvSpPr>
          <p:cNvPr id="5" name="Rectangle 4"/>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pic>
        <p:nvPicPr>
          <p:cNvPr id="8" name="Picture 7"/>
          <p:cNvPicPr>
            <a:picLocks noChangeAspect="1"/>
          </p:cNvPicPr>
          <p:nvPr/>
        </p:nvPicPr>
        <p:blipFill>
          <a:blip r:embed="rId4"/>
          <a:stretch>
            <a:fillRect/>
          </a:stretch>
        </p:blipFill>
        <p:spPr>
          <a:xfrm>
            <a:off x="228600" y="1447800"/>
            <a:ext cx="6788954" cy="4453438"/>
          </a:xfrm>
          <a:prstGeom prst="rect">
            <a:avLst/>
          </a:prstGeom>
        </p:spPr>
      </p:pic>
      <p:sp>
        <p:nvSpPr>
          <p:cNvPr id="10" name="Oval 9"/>
          <p:cNvSpPr/>
          <p:nvPr/>
        </p:nvSpPr>
        <p:spPr>
          <a:xfrm>
            <a:off x="4876800" y="4648200"/>
            <a:ext cx="1905000" cy="5334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ine Callout 2 (No Border) 10"/>
          <p:cNvSpPr/>
          <p:nvPr/>
        </p:nvSpPr>
        <p:spPr>
          <a:xfrm rot="326275">
            <a:off x="7238462" y="2971262"/>
            <a:ext cx="1676400" cy="1676400"/>
          </a:xfrm>
          <a:prstGeom prst="callout2">
            <a:avLst/>
          </a:prstGeom>
          <a:solidFill>
            <a:schemeClr val="bg1">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solidFill>
              </a:rPr>
              <a:t>FY17 budget supports rat abatement and school funding, aligning </a:t>
            </a:r>
            <a:r>
              <a:rPr lang="en-US" sz="1200" i="1" dirty="0" smtClean="0">
                <a:solidFill>
                  <a:schemeClr val="tx2"/>
                </a:solidFill>
              </a:rPr>
              <a:t>dollars</a:t>
            </a:r>
            <a:r>
              <a:rPr lang="en-US" sz="1200" dirty="0" smtClean="0">
                <a:solidFill>
                  <a:schemeClr val="tx2"/>
                </a:solidFill>
              </a:rPr>
              <a:t> with </a:t>
            </a:r>
            <a:r>
              <a:rPr lang="en-US" sz="1200" dirty="0" smtClean="0">
                <a:solidFill>
                  <a:schemeClr val="accent2"/>
                </a:solidFill>
              </a:rPr>
              <a:t>citizen preferences </a:t>
            </a:r>
            <a:r>
              <a:rPr lang="en-US" sz="1200" dirty="0" smtClean="0">
                <a:solidFill>
                  <a:schemeClr val="tx2"/>
                </a:solidFill>
              </a:rPr>
              <a:t>and </a:t>
            </a:r>
            <a:r>
              <a:rPr lang="en-US" sz="1200" dirty="0" smtClean="0">
                <a:solidFill>
                  <a:schemeClr val="accent2"/>
                </a:solidFill>
              </a:rPr>
              <a:t>performance enhancement</a:t>
            </a:r>
            <a:r>
              <a:rPr lang="en-US" sz="1200" dirty="0" smtClean="0">
                <a:solidFill>
                  <a:schemeClr val="tx2"/>
                </a:solidFill>
              </a:rPr>
              <a:t>. </a:t>
            </a:r>
            <a:endParaRPr lang="en-US" sz="1200" dirty="0">
              <a:solidFill>
                <a:schemeClr val="tx2"/>
              </a:solidFill>
            </a:endParaRPr>
          </a:p>
        </p:txBody>
      </p:sp>
      <p:cxnSp>
        <p:nvCxnSpPr>
          <p:cNvPr id="13" name="Straight Connector 12"/>
          <p:cNvCxnSpPr/>
          <p:nvPr/>
        </p:nvCxnSpPr>
        <p:spPr>
          <a:xfrm>
            <a:off x="519953" y="1143000"/>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436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19953" y="1143000"/>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52500" y="152400"/>
            <a:ext cx="7162800" cy="830997"/>
          </a:xfrm>
          <a:prstGeom prst="rect">
            <a:avLst/>
          </a:prstGeom>
          <a:noFill/>
        </p:spPr>
        <p:txBody>
          <a:bodyPr wrap="square" rtlCol="0">
            <a:spAutoFit/>
          </a:bodyPr>
          <a:lstStyle/>
          <a:p>
            <a:pPr algn="ctr"/>
            <a:r>
              <a:rPr lang="en-US" sz="4800" dirty="0" smtClean="0">
                <a:solidFill>
                  <a:schemeClr val="accent5">
                    <a:lumMod val="50000"/>
                  </a:schemeClr>
                </a:solidFill>
              </a:rPr>
              <a:t>FY17 Budget Highlights</a:t>
            </a:r>
            <a:endParaRPr lang="en-US" sz="4800" dirty="0">
              <a:solidFill>
                <a:schemeClr val="accent5">
                  <a:lumMod val="50000"/>
                </a:schemeClr>
              </a:solidFill>
            </a:endParaRPr>
          </a:p>
        </p:txBody>
      </p:sp>
      <p:sp>
        <p:nvSpPr>
          <p:cNvPr id="3" name="Slide Number Placeholder 2"/>
          <p:cNvSpPr>
            <a:spLocks noGrp="1"/>
          </p:cNvSpPr>
          <p:nvPr>
            <p:ph type="sldNum" sz="quarter" idx="12"/>
          </p:nvPr>
        </p:nvSpPr>
        <p:spPr/>
        <p:txBody>
          <a:bodyPr/>
          <a:lstStyle/>
          <a:p>
            <a:fld id="{8B34548A-DD63-4BF3-AE1A-ED3F76884619}" type="slidenum">
              <a:rPr lang="en-US" smtClean="0"/>
              <a:t>23</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sp>
        <p:nvSpPr>
          <p:cNvPr id="8" name="TextBox 7"/>
          <p:cNvSpPr txBox="1"/>
          <p:nvPr/>
        </p:nvSpPr>
        <p:spPr>
          <a:xfrm>
            <a:off x="235975" y="1301644"/>
            <a:ext cx="5491012" cy="4955203"/>
          </a:xfrm>
          <a:prstGeom prst="rect">
            <a:avLst/>
          </a:prstGeom>
          <a:noFill/>
        </p:spPr>
        <p:txBody>
          <a:bodyPr wrap="square" rtlCol="0">
            <a:spAutoFit/>
          </a:bodyPr>
          <a:lstStyle/>
          <a:p>
            <a:pPr marL="342900" indent="-342900">
              <a:buFont typeface="Wingdings" panose="05000000000000000000" pitchFamily="2" charset="2"/>
              <a:buChar char="ü"/>
            </a:pPr>
            <a:r>
              <a:rPr lang="en-US" sz="2400" dirty="0" smtClean="0">
                <a:solidFill>
                  <a:srgbClr val="002060"/>
                </a:solidFill>
              </a:rPr>
              <a:t>Closes $60 million shortfall</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Enhances school funding</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Continues property tax rate reduction</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Makes Circulator finances sustainable</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Funds citywide Municipal Can program</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b="1" dirty="0" smtClean="0">
                <a:solidFill>
                  <a:srgbClr val="002060"/>
                </a:solidFill>
              </a:rPr>
              <a:t>Equips police with body cameras</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Continues progress on Ten-Year Financial Plan</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Maintains or enhances most services</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Tough but sensible tradeoffs</a:t>
            </a:r>
          </a:p>
          <a:p>
            <a:pPr marL="285750" indent="-285750">
              <a:buFont typeface="Wingdings" panose="05000000000000000000" pitchFamily="2" charset="2"/>
              <a:buChar char="ü"/>
            </a:pPr>
            <a:endParaRPr lang="en-US" dirty="0" smtClean="0">
              <a:solidFill>
                <a:srgbClr val="002060"/>
              </a:solidFill>
            </a:endParaRPr>
          </a:p>
          <a:p>
            <a:pPr marL="285750" indent="-285750">
              <a:buFont typeface="Wingdings" panose="05000000000000000000" pitchFamily="2" charset="2"/>
              <a:buChar char="ü"/>
            </a:pPr>
            <a:endParaRPr lang="en-US" dirty="0">
              <a:solidFill>
                <a:srgbClr val="002060"/>
              </a:solidFill>
            </a:endParaRPr>
          </a:p>
        </p:txBody>
      </p:sp>
      <p:pic>
        <p:nvPicPr>
          <p:cNvPr id="13" name="Picture 12"/>
          <p:cNvPicPr>
            <a:picLocks noChangeAspect="1"/>
          </p:cNvPicPr>
          <p:nvPr/>
        </p:nvPicPr>
        <p:blipFill>
          <a:blip r:embed="rId4"/>
          <a:stretch>
            <a:fillRect/>
          </a:stretch>
        </p:blipFill>
        <p:spPr>
          <a:xfrm rot="350807">
            <a:off x="5617761" y="1446714"/>
            <a:ext cx="3045379" cy="4230608"/>
          </a:xfrm>
          <a:prstGeom prst="rect">
            <a:avLst/>
          </a:prstGeom>
        </p:spPr>
      </p:pic>
    </p:spTree>
    <p:extLst>
      <p:ext uri="{BB962C8B-B14F-4D97-AF65-F5344CB8AC3E}">
        <p14:creationId xmlns:p14="http://schemas.microsoft.com/office/powerpoint/2010/main" val="4084531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2"/>
          </p:nvPr>
        </p:nvSpPr>
        <p:spPr/>
        <p:txBody>
          <a:bodyPr/>
          <a:lstStyle/>
          <a:p>
            <a:fld id="{8B34548A-DD63-4BF3-AE1A-ED3F76884619}" type="slidenum">
              <a:rPr lang="en-US" smtClean="0"/>
              <a:t>24</a:t>
            </a:fld>
            <a:endParaRPr lang="en-US" dirty="0"/>
          </a:p>
        </p:txBody>
      </p:sp>
      <p:sp>
        <p:nvSpPr>
          <p:cNvPr id="5" name="Rectangle 4"/>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cxnSp>
        <p:nvCxnSpPr>
          <p:cNvPr id="7" name="Straight Connector 6"/>
          <p:cNvCxnSpPr/>
          <p:nvPr/>
        </p:nvCxnSpPr>
        <p:spPr>
          <a:xfrm>
            <a:off x="560439" y="1034407"/>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08039" y="90821"/>
            <a:ext cx="8305799" cy="830997"/>
          </a:xfrm>
          <a:prstGeom prst="rect">
            <a:avLst/>
          </a:prstGeom>
          <a:noFill/>
        </p:spPr>
        <p:txBody>
          <a:bodyPr wrap="square" rtlCol="0">
            <a:spAutoFit/>
          </a:bodyPr>
          <a:lstStyle/>
          <a:p>
            <a:pPr algn="ctr"/>
            <a:r>
              <a:rPr lang="en-US" sz="4800" dirty="0" smtClean="0">
                <a:solidFill>
                  <a:schemeClr val="accent5">
                    <a:lumMod val="50000"/>
                  </a:schemeClr>
                </a:solidFill>
              </a:rPr>
              <a:t>Body-Worn Cameras</a:t>
            </a:r>
            <a:endParaRPr lang="en-US" sz="3600" dirty="0">
              <a:solidFill>
                <a:schemeClr val="accent5">
                  <a:lumMod val="50000"/>
                </a:schemeClr>
              </a:solidFill>
            </a:endParaRPr>
          </a:p>
        </p:txBody>
      </p:sp>
      <p:pic>
        <p:nvPicPr>
          <p:cNvPr id="9" name="Picture 8"/>
          <p:cNvPicPr>
            <a:picLocks noChangeAspect="1"/>
          </p:cNvPicPr>
          <p:nvPr/>
        </p:nvPicPr>
        <p:blipFill>
          <a:blip r:embed="rId4"/>
          <a:stretch>
            <a:fillRect/>
          </a:stretch>
        </p:blipFill>
        <p:spPr>
          <a:xfrm>
            <a:off x="5088928" y="2264507"/>
            <a:ext cx="3555441" cy="3555441"/>
          </a:xfrm>
          <a:prstGeom prst="ellipse">
            <a:avLst/>
          </a:prstGeom>
        </p:spPr>
      </p:pic>
      <p:sp>
        <p:nvSpPr>
          <p:cNvPr id="10" name="TextBox 9"/>
          <p:cNvSpPr txBox="1"/>
          <p:nvPr/>
        </p:nvSpPr>
        <p:spPr>
          <a:xfrm>
            <a:off x="408039" y="1229202"/>
            <a:ext cx="8305799" cy="923330"/>
          </a:xfrm>
          <a:prstGeom prst="rect">
            <a:avLst/>
          </a:prstGeom>
          <a:noFill/>
        </p:spPr>
        <p:txBody>
          <a:bodyPr wrap="square" rtlCol="0">
            <a:spAutoFit/>
          </a:bodyPr>
          <a:lstStyle/>
          <a:p>
            <a:pPr algn="ctr"/>
            <a:r>
              <a:rPr lang="en-US" dirty="0">
                <a:solidFill>
                  <a:schemeClr val="tx2">
                    <a:lumMod val="50000"/>
                  </a:schemeClr>
                </a:solidFill>
              </a:rPr>
              <a:t>The FY17 budget funds the deployment of 1,500 Taser International body worn cameras, as well as the training, software, storage and personnel associated with running the City’s BWC program.</a:t>
            </a:r>
          </a:p>
        </p:txBody>
      </p:sp>
      <p:graphicFrame>
        <p:nvGraphicFramePr>
          <p:cNvPr id="11" name="Table 10"/>
          <p:cNvGraphicFramePr>
            <a:graphicFrameLocks noGrp="1"/>
          </p:cNvGraphicFramePr>
          <p:nvPr>
            <p:extLst/>
          </p:nvPr>
        </p:nvGraphicFramePr>
        <p:xfrm>
          <a:off x="495299" y="4125046"/>
          <a:ext cx="4191001" cy="1411866"/>
        </p:xfrm>
        <a:graphic>
          <a:graphicData uri="http://schemas.openxmlformats.org/drawingml/2006/table">
            <a:tbl>
              <a:tblPr>
                <a:tableStyleId>{3B4B98B0-60AC-42C2-AFA5-B58CD77FA1E5}</a:tableStyleId>
              </a:tblPr>
              <a:tblGrid>
                <a:gridCol w="2364475"/>
                <a:gridCol w="1826526"/>
              </a:tblGrid>
              <a:tr h="197464">
                <a:tc gridSpan="2">
                  <a:txBody>
                    <a:bodyPr/>
                    <a:lstStyle/>
                    <a:p>
                      <a:pPr algn="ctr" fontAlgn="b"/>
                      <a:r>
                        <a:rPr lang="en-US" sz="1200" b="1" u="none" strike="noStrike" dirty="0">
                          <a:effectLst/>
                        </a:rPr>
                        <a:t>FY17 SAO BWC  Budget</a:t>
                      </a:r>
                      <a:endParaRPr lang="en-US" sz="1200" b="1" i="0" u="none" strike="noStrike" dirty="0">
                        <a:solidFill>
                          <a:srgbClr val="000000"/>
                        </a:solidFill>
                        <a:effectLst/>
                        <a:latin typeface="Calibri" panose="020F0502020204030204" pitchFamily="34" charset="0"/>
                      </a:endParaRPr>
                    </a:p>
                  </a:txBody>
                  <a:tcPr marL="9525" marR="9525" marT="9525" marB="0" anchor="b">
                    <a:solidFill>
                      <a:schemeClr val="accent3">
                        <a:lumMod val="20000"/>
                        <a:lumOff val="80000"/>
                      </a:schemeClr>
                    </a:solidFill>
                  </a:tcPr>
                </a:tc>
                <a:tc hMerge="1">
                  <a:txBody>
                    <a:bodyPr/>
                    <a:lstStyle/>
                    <a:p>
                      <a:endParaRPr lang="en-US"/>
                    </a:p>
                  </a:txBody>
                  <a:tcPr/>
                </a:tc>
              </a:tr>
              <a:tr h="197464">
                <a:tc>
                  <a:txBody>
                    <a:bodyPr/>
                    <a:lstStyle/>
                    <a:p>
                      <a:pPr algn="ctr" fontAlgn="b"/>
                      <a:r>
                        <a:rPr lang="en-US" sz="1200" i="1" u="none" strike="noStrike" dirty="0">
                          <a:effectLst/>
                        </a:rPr>
                        <a:t>Item</a:t>
                      </a:r>
                      <a:endParaRPr lang="en-US" sz="1200" b="1" i="1"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200" i="1" u="none" strike="noStrike" dirty="0">
                          <a:effectLst/>
                        </a:rPr>
                        <a:t>FY17 Cost</a:t>
                      </a:r>
                      <a:endParaRPr lang="en-US" sz="1200" b="1" i="1"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r>
              <a:tr h="197464">
                <a:tc>
                  <a:txBody>
                    <a:bodyPr/>
                    <a:lstStyle/>
                    <a:p>
                      <a:pPr algn="l" fontAlgn="b"/>
                      <a:r>
                        <a:rPr lang="en-US" sz="1200" u="none" strike="noStrike" dirty="0" smtClean="0">
                          <a:effectLst/>
                        </a:rPr>
                        <a:t>Personnel (18)</a:t>
                      </a:r>
                      <a:endParaRPr lang="en-US" sz="12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effectLst/>
                        </a:rPr>
                        <a:t>                           1,405,084 </a:t>
                      </a:r>
                      <a:endParaRPr lang="en-US" sz="12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r>
              <a:tr h="197464">
                <a:tc>
                  <a:txBody>
                    <a:bodyPr/>
                    <a:lstStyle/>
                    <a:p>
                      <a:pPr algn="l" fontAlgn="b"/>
                      <a:r>
                        <a:rPr lang="en-US" sz="1200" u="none" strike="noStrike">
                          <a:effectLst/>
                        </a:rPr>
                        <a:t>Bandwith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43,200 </a:t>
                      </a:r>
                      <a:endParaRPr lang="en-US" sz="1200" b="0" i="0" u="none" strike="noStrike" dirty="0">
                        <a:solidFill>
                          <a:srgbClr val="000000"/>
                        </a:solidFill>
                        <a:effectLst/>
                        <a:latin typeface="Calibri" panose="020F0502020204030204" pitchFamily="34" charset="0"/>
                      </a:endParaRPr>
                    </a:p>
                  </a:txBody>
                  <a:tcPr marL="9525" marR="9525" marT="9525" marB="0" anchor="b"/>
                </a:tc>
              </a:tr>
              <a:tr h="197464">
                <a:tc>
                  <a:txBody>
                    <a:bodyPr/>
                    <a:lstStyle/>
                    <a:p>
                      <a:pPr algn="l" fontAlgn="b"/>
                      <a:r>
                        <a:rPr lang="en-US" sz="1200" u="none" strike="noStrike">
                          <a:effectLst/>
                        </a:rPr>
                        <a:t>Storage/Pro Licenses</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13,980</a:t>
                      </a:r>
                      <a:endParaRPr lang="en-US" sz="1200" b="0" i="0" u="none" strike="noStrike" dirty="0">
                        <a:solidFill>
                          <a:srgbClr val="000000"/>
                        </a:solidFill>
                        <a:effectLst/>
                        <a:latin typeface="Calibri" panose="020F0502020204030204" pitchFamily="34" charset="0"/>
                      </a:endParaRPr>
                    </a:p>
                  </a:txBody>
                  <a:tcPr marL="9525" marR="9525" marT="9525" marB="0" anchor="b"/>
                </a:tc>
              </a:tr>
              <a:tr h="207337">
                <a:tc>
                  <a:txBody>
                    <a:bodyPr/>
                    <a:lstStyle/>
                    <a:p>
                      <a:pPr algn="l" fontAlgn="b"/>
                      <a:r>
                        <a:rPr lang="en-US" sz="1200" u="none" strike="noStrike">
                          <a:effectLst/>
                        </a:rPr>
                        <a:t>Data Integration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75,000 </a:t>
                      </a:r>
                      <a:endParaRPr lang="en-US" sz="1200" b="0" i="0" u="none" strike="noStrike" dirty="0">
                        <a:solidFill>
                          <a:srgbClr val="000000"/>
                        </a:solidFill>
                        <a:effectLst/>
                        <a:latin typeface="Calibri" panose="020F0502020204030204" pitchFamily="34" charset="0"/>
                      </a:endParaRPr>
                    </a:p>
                  </a:txBody>
                  <a:tcPr marL="9525" marR="9525" marT="9525" marB="0" anchor="b"/>
                </a:tc>
              </a:tr>
              <a:tr h="217209">
                <a:tc>
                  <a:txBody>
                    <a:bodyPr/>
                    <a:lstStyle/>
                    <a:p>
                      <a:pPr algn="r" fontAlgn="b"/>
                      <a:r>
                        <a:rPr lang="en-US" sz="1200" b="1" u="none" strike="noStrike" dirty="0" smtClean="0">
                          <a:effectLst/>
                        </a:rPr>
                        <a:t>TOTAL</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b="1" u="none" strike="noStrike" dirty="0">
                          <a:effectLst/>
                        </a:rPr>
                        <a:t>                           1,537,264 </a:t>
                      </a:r>
                      <a:endParaRPr lang="en-US" sz="1200" b="1" i="0" u="none" strike="noStrike" dirty="0">
                        <a:solidFill>
                          <a:srgbClr val="000000"/>
                        </a:solidFill>
                        <a:effectLst/>
                        <a:latin typeface="Calibri" panose="020F0502020204030204" pitchFamily="34" charset="0"/>
                      </a:endParaRPr>
                    </a:p>
                  </a:txBody>
                  <a:tcPr marL="9525" marR="9525" marT="9525" marB="0" anchor="b"/>
                </a:tc>
              </a:tr>
            </a:tbl>
          </a:graphicData>
        </a:graphic>
      </p:graphicFrame>
      <p:graphicFrame>
        <p:nvGraphicFramePr>
          <p:cNvPr id="12" name="Table 11"/>
          <p:cNvGraphicFramePr>
            <a:graphicFrameLocks noGrp="1"/>
          </p:cNvGraphicFramePr>
          <p:nvPr>
            <p:extLst/>
          </p:nvPr>
        </p:nvGraphicFramePr>
        <p:xfrm>
          <a:off x="477115" y="2347326"/>
          <a:ext cx="4227369" cy="1485899"/>
        </p:xfrm>
        <a:graphic>
          <a:graphicData uri="http://schemas.openxmlformats.org/drawingml/2006/table">
            <a:tbl>
              <a:tblPr>
                <a:tableStyleId>{3B4B98B0-60AC-42C2-AFA5-B58CD77FA1E5}</a:tableStyleId>
              </a:tblPr>
              <a:tblGrid>
                <a:gridCol w="2473600"/>
                <a:gridCol w="1753769"/>
              </a:tblGrid>
              <a:tr h="207818">
                <a:tc gridSpan="2">
                  <a:txBody>
                    <a:bodyPr/>
                    <a:lstStyle/>
                    <a:p>
                      <a:pPr algn="ctr" fontAlgn="b"/>
                      <a:r>
                        <a:rPr lang="en-US" sz="1200" b="1" u="none" strike="noStrike" dirty="0">
                          <a:effectLst/>
                        </a:rPr>
                        <a:t>FY17 BPD BWC Budget</a:t>
                      </a:r>
                      <a:endParaRPr lang="en-US" sz="1200" b="1" i="0" u="none" strike="noStrike" dirty="0">
                        <a:solidFill>
                          <a:srgbClr val="000000"/>
                        </a:solidFill>
                        <a:effectLst/>
                        <a:latin typeface="Calibri" panose="020F0502020204030204" pitchFamily="34" charset="0"/>
                      </a:endParaRPr>
                    </a:p>
                  </a:txBody>
                  <a:tcPr marL="9525" marR="9525" marT="9525" marB="0" anchor="b">
                    <a:solidFill>
                      <a:schemeClr val="accent3">
                        <a:lumMod val="20000"/>
                        <a:lumOff val="80000"/>
                      </a:schemeClr>
                    </a:solidFill>
                  </a:tcPr>
                </a:tc>
                <a:tc hMerge="1">
                  <a:txBody>
                    <a:bodyPr/>
                    <a:lstStyle/>
                    <a:p>
                      <a:endParaRPr lang="en-US"/>
                    </a:p>
                  </a:txBody>
                  <a:tcPr/>
                </a:tc>
              </a:tr>
              <a:tr h="207818">
                <a:tc>
                  <a:txBody>
                    <a:bodyPr/>
                    <a:lstStyle/>
                    <a:p>
                      <a:pPr algn="ctr" fontAlgn="b"/>
                      <a:r>
                        <a:rPr lang="en-US" sz="1200" i="1" u="none" strike="noStrike" dirty="0">
                          <a:effectLst/>
                        </a:rPr>
                        <a:t>Item</a:t>
                      </a:r>
                      <a:endParaRPr lang="en-US" sz="1200" b="1" i="1"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200" i="1" u="none" strike="noStrike" dirty="0">
                          <a:effectLst/>
                        </a:rPr>
                        <a:t>FY17 Cost</a:t>
                      </a:r>
                      <a:endParaRPr lang="en-US" sz="1200" b="1" i="1"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r>
              <a:tr h="207818">
                <a:tc>
                  <a:txBody>
                    <a:bodyPr/>
                    <a:lstStyle/>
                    <a:p>
                      <a:pPr algn="l" fontAlgn="b"/>
                      <a:r>
                        <a:rPr lang="en-US" sz="1200" u="none" strike="noStrike" dirty="0" smtClean="0">
                          <a:effectLst/>
                        </a:rPr>
                        <a:t>Personnel (8)</a:t>
                      </a:r>
                      <a:endParaRPr lang="en-US" sz="12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effectLst/>
                        </a:rPr>
                        <a:t>                       1,359,475 </a:t>
                      </a:r>
                      <a:endParaRPr lang="en-US" sz="12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r>
              <a:tr h="207818">
                <a:tc>
                  <a:txBody>
                    <a:bodyPr/>
                    <a:lstStyle/>
                    <a:p>
                      <a:pPr algn="l" fontAlgn="b"/>
                      <a:r>
                        <a:rPr lang="en-US" sz="1200" u="none" strike="noStrike">
                          <a:effectLst/>
                        </a:rPr>
                        <a:t>Contractual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180,000 </a:t>
                      </a:r>
                      <a:endParaRPr lang="en-US" sz="1200" b="0" i="0" u="none" strike="noStrike" dirty="0">
                        <a:solidFill>
                          <a:srgbClr val="000000"/>
                        </a:solidFill>
                        <a:effectLst/>
                        <a:latin typeface="Calibri" panose="020F0502020204030204" pitchFamily="34" charset="0"/>
                      </a:endParaRPr>
                    </a:p>
                  </a:txBody>
                  <a:tcPr marL="9525" marR="9525" marT="9525" marB="0" anchor="b"/>
                </a:tc>
              </a:tr>
              <a:tr h="207818">
                <a:tc>
                  <a:txBody>
                    <a:bodyPr/>
                    <a:lstStyle/>
                    <a:p>
                      <a:pPr algn="l" fontAlgn="b"/>
                      <a:r>
                        <a:rPr lang="en-US" sz="1200" u="none" strike="noStrike">
                          <a:effectLst/>
                        </a:rPr>
                        <a:t>OT for Training</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t"/>
                      <a:r>
                        <a:rPr lang="en-US" sz="1200" u="none" strike="noStrike" dirty="0">
                          <a:effectLst/>
                        </a:rPr>
                        <a:t>540,000 </a:t>
                      </a:r>
                      <a:endParaRPr lang="en-US" sz="1200" b="0" i="0" u="none" strike="noStrike" dirty="0">
                        <a:solidFill>
                          <a:srgbClr val="000000"/>
                        </a:solidFill>
                        <a:effectLst/>
                        <a:latin typeface="Calibri" panose="020F0502020204030204" pitchFamily="34" charset="0"/>
                      </a:endParaRPr>
                    </a:p>
                  </a:txBody>
                  <a:tcPr marL="9525" marR="9525" marT="9525" marB="0"/>
                </a:tc>
              </a:tr>
              <a:tr h="218209">
                <a:tc>
                  <a:txBody>
                    <a:bodyPr/>
                    <a:lstStyle/>
                    <a:p>
                      <a:pPr algn="l" fontAlgn="b"/>
                      <a:r>
                        <a:rPr lang="en-US" sz="1200" u="none" strike="noStrike" dirty="0" smtClean="0">
                          <a:effectLst/>
                        </a:rPr>
                        <a:t>Taser International </a:t>
                      </a:r>
                      <a:r>
                        <a:rPr lang="en-US" sz="1200" u="none" strike="noStrike" dirty="0">
                          <a:effectLst/>
                        </a:rPr>
                        <a:t>Contract</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t"/>
                      <a:r>
                        <a:rPr lang="en-US" sz="1200" u="none" strike="noStrike" dirty="0">
                          <a:effectLst/>
                        </a:rPr>
                        <a:t>2,931,210 </a:t>
                      </a:r>
                      <a:endParaRPr lang="en-US" sz="1200" b="0" i="0" u="none" strike="noStrike" dirty="0">
                        <a:solidFill>
                          <a:srgbClr val="000000"/>
                        </a:solidFill>
                        <a:effectLst/>
                        <a:latin typeface="Calibri" panose="020F0502020204030204" pitchFamily="34" charset="0"/>
                      </a:endParaRPr>
                    </a:p>
                  </a:txBody>
                  <a:tcPr marL="9525" marR="9525" marT="9525" marB="0"/>
                </a:tc>
              </a:tr>
              <a:tr h="228600">
                <a:tc>
                  <a:txBody>
                    <a:bodyPr/>
                    <a:lstStyle/>
                    <a:p>
                      <a:pPr algn="r" fontAlgn="b"/>
                      <a:r>
                        <a:rPr lang="en-US" sz="1200" b="1" u="none" strike="noStrike" dirty="0" smtClean="0">
                          <a:effectLst/>
                        </a:rPr>
                        <a:t>TOTAL</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b="1" u="none" strike="noStrike" dirty="0">
                          <a:effectLst/>
                        </a:rPr>
                        <a:t>                       5,010,685 </a:t>
                      </a:r>
                      <a:endParaRPr lang="en-US" sz="1200" b="1"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976774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19953" y="1143000"/>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52500" y="152400"/>
            <a:ext cx="7162800" cy="830997"/>
          </a:xfrm>
          <a:prstGeom prst="rect">
            <a:avLst/>
          </a:prstGeom>
          <a:noFill/>
        </p:spPr>
        <p:txBody>
          <a:bodyPr wrap="square" rtlCol="0">
            <a:spAutoFit/>
          </a:bodyPr>
          <a:lstStyle/>
          <a:p>
            <a:pPr algn="ctr"/>
            <a:r>
              <a:rPr lang="en-US" sz="4800" dirty="0" smtClean="0">
                <a:solidFill>
                  <a:schemeClr val="accent5">
                    <a:lumMod val="50000"/>
                  </a:schemeClr>
                </a:solidFill>
              </a:rPr>
              <a:t>FY17 Budget Highlights</a:t>
            </a:r>
            <a:endParaRPr lang="en-US" sz="4800" dirty="0">
              <a:solidFill>
                <a:schemeClr val="accent5">
                  <a:lumMod val="50000"/>
                </a:schemeClr>
              </a:solidFill>
            </a:endParaRPr>
          </a:p>
        </p:txBody>
      </p:sp>
      <p:sp>
        <p:nvSpPr>
          <p:cNvPr id="3" name="Slide Number Placeholder 2"/>
          <p:cNvSpPr>
            <a:spLocks noGrp="1"/>
          </p:cNvSpPr>
          <p:nvPr>
            <p:ph type="sldNum" sz="quarter" idx="12"/>
          </p:nvPr>
        </p:nvSpPr>
        <p:spPr/>
        <p:txBody>
          <a:bodyPr/>
          <a:lstStyle/>
          <a:p>
            <a:fld id="{8B34548A-DD63-4BF3-AE1A-ED3F76884619}" type="slidenum">
              <a:rPr lang="en-US" smtClean="0"/>
              <a:t>25</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sp>
        <p:nvSpPr>
          <p:cNvPr id="8" name="TextBox 7"/>
          <p:cNvSpPr txBox="1"/>
          <p:nvPr/>
        </p:nvSpPr>
        <p:spPr>
          <a:xfrm>
            <a:off x="235975" y="1301644"/>
            <a:ext cx="5491012" cy="4955203"/>
          </a:xfrm>
          <a:prstGeom prst="rect">
            <a:avLst/>
          </a:prstGeom>
          <a:noFill/>
        </p:spPr>
        <p:txBody>
          <a:bodyPr wrap="square" rtlCol="0">
            <a:spAutoFit/>
          </a:bodyPr>
          <a:lstStyle/>
          <a:p>
            <a:pPr marL="342900" indent="-342900">
              <a:buFont typeface="Wingdings" panose="05000000000000000000" pitchFamily="2" charset="2"/>
              <a:buChar char="ü"/>
            </a:pPr>
            <a:r>
              <a:rPr lang="en-US" sz="2400" dirty="0" smtClean="0">
                <a:solidFill>
                  <a:srgbClr val="002060"/>
                </a:solidFill>
              </a:rPr>
              <a:t>Closes $60 million shortfall</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Enhances school funding</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Continues property tax rate reduction</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Makes Circulator finances sustainable</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Funds citywide Municipal Can program</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Equips police with body cameras</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b="1" dirty="0" smtClean="0">
                <a:solidFill>
                  <a:srgbClr val="002060"/>
                </a:solidFill>
              </a:rPr>
              <a:t>Continues progress on Ten-Year Financial Plan</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Maintains or enhances most services</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Tough but sensible tradeoffs</a:t>
            </a:r>
          </a:p>
          <a:p>
            <a:pPr marL="285750" indent="-285750">
              <a:buFont typeface="Wingdings" panose="05000000000000000000" pitchFamily="2" charset="2"/>
              <a:buChar char="ü"/>
            </a:pPr>
            <a:endParaRPr lang="en-US" dirty="0" smtClean="0">
              <a:solidFill>
                <a:srgbClr val="002060"/>
              </a:solidFill>
            </a:endParaRPr>
          </a:p>
          <a:p>
            <a:pPr marL="285750" indent="-285750">
              <a:buFont typeface="Wingdings" panose="05000000000000000000" pitchFamily="2" charset="2"/>
              <a:buChar char="ü"/>
            </a:pPr>
            <a:endParaRPr lang="en-US" dirty="0">
              <a:solidFill>
                <a:srgbClr val="002060"/>
              </a:solidFill>
            </a:endParaRPr>
          </a:p>
        </p:txBody>
      </p:sp>
      <p:pic>
        <p:nvPicPr>
          <p:cNvPr id="13" name="Picture 12"/>
          <p:cNvPicPr>
            <a:picLocks noChangeAspect="1"/>
          </p:cNvPicPr>
          <p:nvPr/>
        </p:nvPicPr>
        <p:blipFill>
          <a:blip r:embed="rId4"/>
          <a:stretch>
            <a:fillRect/>
          </a:stretch>
        </p:blipFill>
        <p:spPr>
          <a:xfrm rot="350807">
            <a:off x="5617761" y="1446714"/>
            <a:ext cx="3045379" cy="4230608"/>
          </a:xfrm>
          <a:prstGeom prst="rect">
            <a:avLst/>
          </a:prstGeom>
        </p:spPr>
      </p:pic>
    </p:spTree>
    <p:extLst>
      <p:ext uri="{BB962C8B-B14F-4D97-AF65-F5344CB8AC3E}">
        <p14:creationId xmlns:p14="http://schemas.microsoft.com/office/powerpoint/2010/main" val="11684071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19953" y="1143000"/>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52500" y="152400"/>
            <a:ext cx="7162800" cy="830997"/>
          </a:xfrm>
          <a:prstGeom prst="rect">
            <a:avLst/>
          </a:prstGeom>
          <a:noFill/>
        </p:spPr>
        <p:txBody>
          <a:bodyPr wrap="square" rtlCol="0">
            <a:spAutoFit/>
          </a:bodyPr>
          <a:lstStyle/>
          <a:p>
            <a:pPr algn="ctr"/>
            <a:r>
              <a:rPr lang="en-US" sz="4800" dirty="0" smtClean="0">
                <a:solidFill>
                  <a:schemeClr val="accent5">
                    <a:lumMod val="50000"/>
                  </a:schemeClr>
                </a:solidFill>
              </a:rPr>
              <a:t>Position Reductions</a:t>
            </a:r>
            <a:endParaRPr lang="en-US" sz="4800" dirty="0">
              <a:solidFill>
                <a:schemeClr val="accent5">
                  <a:lumMod val="50000"/>
                </a:schemeClr>
              </a:solidFill>
            </a:endParaRPr>
          </a:p>
        </p:txBody>
      </p:sp>
      <p:sp>
        <p:nvSpPr>
          <p:cNvPr id="3" name="Slide Number Placeholder 2"/>
          <p:cNvSpPr>
            <a:spLocks noGrp="1"/>
          </p:cNvSpPr>
          <p:nvPr>
            <p:ph type="sldNum" sz="quarter" idx="12"/>
          </p:nvPr>
        </p:nvSpPr>
        <p:spPr/>
        <p:txBody>
          <a:bodyPr/>
          <a:lstStyle/>
          <a:p>
            <a:fld id="{8B34548A-DD63-4BF3-AE1A-ED3F76884619}" type="slidenum">
              <a:rPr lang="en-US" smtClean="0"/>
              <a:t>26</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pic>
        <p:nvPicPr>
          <p:cNvPr id="8" name="Picture 7"/>
          <p:cNvPicPr>
            <a:picLocks noChangeAspect="1"/>
          </p:cNvPicPr>
          <p:nvPr/>
        </p:nvPicPr>
        <p:blipFill rotWithShape="1">
          <a:blip r:embed="rId4"/>
          <a:srcRect t="13435"/>
          <a:stretch/>
        </p:blipFill>
        <p:spPr>
          <a:xfrm>
            <a:off x="413519" y="1276515"/>
            <a:ext cx="8236410" cy="3921189"/>
          </a:xfrm>
          <a:prstGeom prst="rect">
            <a:avLst/>
          </a:prstGeom>
        </p:spPr>
      </p:pic>
      <p:sp>
        <p:nvSpPr>
          <p:cNvPr id="11" name="TextBox 10"/>
          <p:cNvSpPr txBox="1"/>
          <p:nvPr/>
        </p:nvSpPr>
        <p:spPr>
          <a:xfrm>
            <a:off x="361336" y="5240284"/>
            <a:ext cx="8423505" cy="707886"/>
          </a:xfrm>
          <a:prstGeom prst="rect">
            <a:avLst/>
          </a:prstGeom>
          <a:noFill/>
        </p:spPr>
        <p:txBody>
          <a:bodyPr wrap="square" rtlCol="0">
            <a:spAutoFit/>
          </a:bodyPr>
          <a:lstStyle/>
          <a:p>
            <a:pPr algn="ctr"/>
            <a:r>
              <a:rPr lang="en-US" sz="2000" dirty="0" smtClean="0">
                <a:solidFill>
                  <a:srgbClr val="7030A0"/>
                </a:solidFill>
              </a:rPr>
              <a:t>Since the implementation of the Ten-Year Plan, the City has </a:t>
            </a:r>
            <a:r>
              <a:rPr lang="en-US" sz="2000" dirty="0" smtClean="0">
                <a:solidFill>
                  <a:srgbClr val="FF0000"/>
                </a:solidFill>
              </a:rPr>
              <a:t>reduced </a:t>
            </a:r>
            <a:r>
              <a:rPr lang="en-US" sz="2000" dirty="0" smtClean="0">
                <a:solidFill>
                  <a:srgbClr val="7030A0"/>
                </a:solidFill>
              </a:rPr>
              <a:t>GF positions by </a:t>
            </a:r>
            <a:r>
              <a:rPr lang="en-US" sz="2000" dirty="0" smtClean="0">
                <a:solidFill>
                  <a:srgbClr val="FF0000"/>
                </a:solidFill>
              </a:rPr>
              <a:t>7.5%. </a:t>
            </a:r>
            <a:r>
              <a:rPr lang="en-US" sz="2000" dirty="0" smtClean="0">
                <a:solidFill>
                  <a:srgbClr val="7030A0"/>
                </a:solidFill>
              </a:rPr>
              <a:t>The workforce is now the </a:t>
            </a:r>
            <a:r>
              <a:rPr lang="en-US" sz="2000" i="1" dirty="0" smtClean="0">
                <a:solidFill>
                  <a:srgbClr val="7030A0"/>
                </a:solidFill>
              </a:rPr>
              <a:t>smallest in modern history</a:t>
            </a:r>
            <a:r>
              <a:rPr lang="en-US" sz="2000" dirty="0" smtClean="0">
                <a:solidFill>
                  <a:srgbClr val="7030A0"/>
                </a:solidFill>
              </a:rPr>
              <a:t>.</a:t>
            </a:r>
            <a:endParaRPr lang="en-US" sz="2000" dirty="0">
              <a:solidFill>
                <a:srgbClr val="7030A0"/>
              </a:solidFill>
            </a:endParaRPr>
          </a:p>
        </p:txBody>
      </p:sp>
      <p:sp>
        <p:nvSpPr>
          <p:cNvPr id="13" name="TextBox 12"/>
          <p:cNvSpPr txBox="1"/>
          <p:nvPr/>
        </p:nvSpPr>
        <p:spPr>
          <a:xfrm>
            <a:off x="1567977" y="1248816"/>
            <a:ext cx="6008047" cy="400110"/>
          </a:xfrm>
          <a:prstGeom prst="rect">
            <a:avLst/>
          </a:prstGeom>
          <a:noFill/>
        </p:spPr>
        <p:txBody>
          <a:bodyPr wrap="square" rtlCol="0">
            <a:spAutoFit/>
          </a:bodyPr>
          <a:lstStyle/>
          <a:p>
            <a:pPr algn="ctr"/>
            <a:r>
              <a:rPr lang="en-US" sz="2000" dirty="0" smtClean="0">
                <a:solidFill>
                  <a:srgbClr val="002060"/>
                </a:solidFill>
              </a:rPr>
              <a:t>Number of </a:t>
            </a:r>
            <a:r>
              <a:rPr lang="en-US" sz="2000" dirty="0" smtClean="0">
                <a:solidFill>
                  <a:srgbClr val="002060"/>
                </a:solidFill>
              </a:rPr>
              <a:t>Funded General </a:t>
            </a:r>
            <a:r>
              <a:rPr lang="en-US" sz="2000" dirty="0" smtClean="0">
                <a:solidFill>
                  <a:srgbClr val="002060"/>
                </a:solidFill>
              </a:rPr>
              <a:t>Fund </a:t>
            </a:r>
            <a:r>
              <a:rPr lang="en-US" sz="2000" dirty="0" smtClean="0">
                <a:solidFill>
                  <a:srgbClr val="002060"/>
                </a:solidFill>
              </a:rPr>
              <a:t>Positions</a:t>
            </a:r>
            <a:endParaRPr lang="en-US" sz="2000" dirty="0">
              <a:solidFill>
                <a:srgbClr val="002060"/>
              </a:solidFill>
            </a:endParaRPr>
          </a:p>
        </p:txBody>
      </p:sp>
    </p:spTree>
    <p:extLst>
      <p:ext uri="{BB962C8B-B14F-4D97-AF65-F5344CB8AC3E}">
        <p14:creationId xmlns:p14="http://schemas.microsoft.com/office/powerpoint/2010/main" val="35133243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19953" y="1143000"/>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52500" y="152400"/>
            <a:ext cx="7162800" cy="830997"/>
          </a:xfrm>
          <a:prstGeom prst="rect">
            <a:avLst/>
          </a:prstGeom>
          <a:noFill/>
        </p:spPr>
        <p:txBody>
          <a:bodyPr wrap="square" rtlCol="0">
            <a:spAutoFit/>
          </a:bodyPr>
          <a:lstStyle/>
          <a:p>
            <a:pPr algn="ctr"/>
            <a:r>
              <a:rPr lang="en-US" sz="4800" dirty="0" smtClean="0">
                <a:solidFill>
                  <a:schemeClr val="accent5">
                    <a:lumMod val="50000"/>
                  </a:schemeClr>
                </a:solidFill>
              </a:rPr>
              <a:t>FY17 Budget Highlights</a:t>
            </a:r>
            <a:endParaRPr lang="en-US" sz="4800" dirty="0">
              <a:solidFill>
                <a:schemeClr val="accent5">
                  <a:lumMod val="50000"/>
                </a:schemeClr>
              </a:solidFill>
            </a:endParaRPr>
          </a:p>
        </p:txBody>
      </p:sp>
      <p:sp>
        <p:nvSpPr>
          <p:cNvPr id="3" name="Slide Number Placeholder 2"/>
          <p:cNvSpPr>
            <a:spLocks noGrp="1"/>
          </p:cNvSpPr>
          <p:nvPr>
            <p:ph type="sldNum" sz="quarter" idx="12"/>
          </p:nvPr>
        </p:nvSpPr>
        <p:spPr/>
        <p:txBody>
          <a:bodyPr/>
          <a:lstStyle/>
          <a:p>
            <a:fld id="{8B34548A-DD63-4BF3-AE1A-ED3F76884619}" type="slidenum">
              <a:rPr lang="en-US" smtClean="0"/>
              <a:t>27</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sp>
        <p:nvSpPr>
          <p:cNvPr id="8" name="TextBox 7"/>
          <p:cNvSpPr txBox="1"/>
          <p:nvPr/>
        </p:nvSpPr>
        <p:spPr>
          <a:xfrm>
            <a:off x="235975" y="1301644"/>
            <a:ext cx="5491012" cy="4955203"/>
          </a:xfrm>
          <a:prstGeom prst="rect">
            <a:avLst/>
          </a:prstGeom>
          <a:noFill/>
        </p:spPr>
        <p:txBody>
          <a:bodyPr wrap="square" rtlCol="0">
            <a:spAutoFit/>
          </a:bodyPr>
          <a:lstStyle/>
          <a:p>
            <a:pPr marL="342900" indent="-342900">
              <a:buFont typeface="Wingdings" panose="05000000000000000000" pitchFamily="2" charset="2"/>
              <a:buChar char="ü"/>
            </a:pPr>
            <a:r>
              <a:rPr lang="en-US" sz="2400" dirty="0" smtClean="0">
                <a:solidFill>
                  <a:srgbClr val="002060"/>
                </a:solidFill>
              </a:rPr>
              <a:t>Closes $60 million shortfall</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Enhances school funding</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Continues property tax rate reduction</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Makes Circulator finances sustainable</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Funds citywide Municipal Can program</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Equips police with body cameras</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Continues progress on Ten-Year Financial Plan</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b="1" dirty="0" smtClean="0">
                <a:solidFill>
                  <a:srgbClr val="002060"/>
                </a:solidFill>
              </a:rPr>
              <a:t>Maintains or enhances most services</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Tough but sensible tradeoffs</a:t>
            </a:r>
          </a:p>
          <a:p>
            <a:pPr marL="285750" indent="-285750">
              <a:buFont typeface="Wingdings" panose="05000000000000000000" pitchFamily="2" charset="2"/>
              <a:buChar char="ü"/>
            </a:pPr>
            <a:endParaRPr lang="en-US" dirty="0" smtClean="0">
              <a:solidFill>
                <a:srgbClr val="002060"/>
              </a:solidFill>
            </a:endParaRPr>
          </a:p>
          <a:p>
            <a:pPr marL="285750" indent="-285750">
              <a:buFont typeface="Wingdings" panose="05000000000000000000" pitchFamily="2" charset="2"/>
              <a:buChar char="ü"/>
            </a:pPr>
            <a:endParaRPr lang="en-US" dirty="0">
              <a:solidFill>
                <a:srgbClr val="002060"/>
              </a:solidFill>
            </a:endParaRPr>
          </a:p>
        </p:txBody>
      </p:sp>
      <p:pic>
        <p:nvPicPr>
          <p:cNvPr id="13" name="Picture 12"/>
          <p:cNvPicPr>
            <a:picLocks noChangeAspect="1"/>
          </p:cNvPicPr>
          <p:nvPr/>
        </p:nvPicPr>
        <p:blipFill>
          <a:blip r:embed="rId4"/>
          <a:stretch>
            <a:fillRect/>
          </a:stretch>
        </p:blipFill>
        <p:spPr>
          <a:xfrm rot="350807">
            <a:off x="5617761" y="1446714"/>
            <a:ext cx="3045379" cy="4230608"/>
          </a:xfrm>
          <a:prstGeom prst="rect">
            <a:avLst/>
          </a:prstGeom>
        </p:spPr>
      </p:pic>
    </p:spTree>
    <p:extLst>
      <p:ext uri="{BB962C8B-B14F-4D97-AF65-F5344CB8AC3E}">
        <p14:creationId xmlns:p14="http://schemas.microsoft.com/office/powerpoint/2010/main" val="12668397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508" y="838200"/>
            <a:ext cx="6024984" cy="1405055"/>
          </a:xfrm>
          <a:prstGeom prst="rect">
            <a:avLst/>
          </a:prstGeom>
        </p:spPr>
      </p:pic>
      <p:sp>
        <p:nvSpPr>
          <p:cNvPr id="3" name="Slide Number Placeholder 2"/>
          <p:cNvSpPr>
            <a:spLocks noGrp="1"/>
          </p:cNvSpPr>
          <p:nvPr>
            <p:ph type="sldNum" sz="quarter" idx="12"/>
          </p:nvPr>
        </p:nvSpPr>
        <p:spPr/>
        <p:txBody>
          <a:bodyPr/>
          <a:lstStyle/>
          <a:p>
            <a:fld id="{8B34548A-DD63-4BF3-AE1A-ED3F76884619}" type="slidenum">
              <a:rPr lang="en-US" smtClean="0"/>
              <a:t>28</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4"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cxnSp>
        <p:nvCxnSpPr>
          <p:cNvPr id="11" name="Straight Connector 10"/>
          <p:cNvCxnSpPr/>
          <p:nvPr/>
        </p:nvCxnSpPr>
        <p:spPr>
          <a:xfrm>
            <a:off x="571500" y="955021"/>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8040" y="54111"/>
            <a:ext cx="8305799" cy="830997"/>
          </a:xfrm>
          <a:prstGeom prst="rect">
            <a:avLst/>
          </a:prstGeom>
          <a:noFill/>
        </p:spPr>
        <p:txBody>
          <a:bodyPr wrap="square" rtlCol="0">
            <a:spAutoFit/>
          </a:bodyPr>
          <a:lstStyle/>
          <a:p>
            <a:pPr algn="ctr"/>
            <a:r>
              <a:rPr lang="en-US" sz="4800" dirty="0" smtClean="0">
                <a:solidFill>
                  <a:schemeClr val="accent5">
                    <a:lumMod val="50000"/>
                  </a:schemeClr>
                </a:solidFill>
              </a:rPr>
              <a:t>Priority Outcomes &amp; Indicators</a:t>
            </a:r>
            <a:endParaRPr lang="en-US" sz="3600" dirty="0">
              <a:solidFill>
                <a:schemeClr val="accent5">
                  <a:lumMod val="50000"/>
                </a:schemeClr>
              </a:solidFill>
            </a:endParaRPr>
          </a:p>
        </p:txBody>
      </p:sp>
      <p:grpSp>
        <p:nvGrpSpPr>
          <p:cNvPr id="2" name="Group 1"/>
          <p:cNvGrpSpPr/>
          <p:nvPr/>
        </p:nvGrpSpPr>
        <p:grpSpPr>
          <a:xfrm>
            <a:off x="533400" y="2077847"/>
            <a:ext cx="8418273" cy="4094353"/>
            <a:chOff x="555459" y="1330631"/>
            <a:chExt cx="8418273" cy="4094353"/>
          </a:xfrm>
        </p:grpSpPr>
        <p:grpSp>
          <p:nvGrpSpPr>
            <p:cNvPr id="34" name="Group 33"/>
            <p:cNvGrpSpPr/>
            <p:nvPr/>
          </p:nvGrpSpPr>
          <p:grpSpPr>
            <a:xfrm>
              <a:off x="555459" y="1443830"/>
              <a:ext cx="3852713" cy="1138773"/>
              <a:chOff x="2505800" y="1503741"/>
              <a:chExt cx="3852713" cy="1138773"/>
            </a:xfrm>
          </p:grpSpPr>
          <p:pic>
            <p:nvPicPr>
              <p:cNvPr id="35" name="Picture 34"/>
              <p:cNvPicPr>
                <a:picLocks noChangeAspect="1"/>
              </p:cNvPicPr>
              <p:nvPr/>
            </p:nvPicPr>
            <p:blipFill rotWithShape="1">
              <a:blip r:embed="rId5">
                <a:clrChange>
                  <a:clrFrom>
                    <a:srgbClr val="C3C3C3"/>
                  </a:clrFrom>
                  <a:clrTo>
                    <a:srgbClr val="C3C3C3">
                      <a:alpha val="0"/>
                    </a:srgbClr>
                  </a:clrTo>
                </a:clrChange>
                <a:extLst>
                  <a:ext uri="{28A0092B-C50C-407E-A947-70E740481C1C}">
                    <a14:useLocalDpi xmlns:a14="http://schemas.microsoft.com/office/drawing/2010/main" val="0"/>
                  </a:ext>
                </a:extLst>
              </a:blip>
              <a:srcRect r="78847"/>
              <a:stretch/>
            </p:blipFill>
            <p:spPr>
              <a:xfrm>
                <a:off x="2505800" y="1594368"/>
                <a:ext cx="1007447" cy="914400"/>
              </a:xfrm>
              <a:prstGeom prst="rect">
                <a:avLst/>
              </a:prstGeom>
            </p:spPr>
          </p:pic>
          <p:sp>
            <p:nvSpPr>
              <p:cNvPr id="36" name="TextBox 35"/>
              <p:cNvSpPr txBox="1"/>
              <p:nvPr/>
            </p:nvSpPr>
            <p:spPr>
              <a:xfrm>
                <a:off x="3560032" y="1503741"/>
                <a:ext cx="2798481" cy="1138773"/>
              </a:xfrm>
              <a:prstGeom prst="rect">
                <a:avLst/>
              </a:prstGeom>
              <a:noFill/>
            </p:spPr>
            <p:txBody>
              <a:bodyPr wrap="square" rtlCol="0">
                <a:spAutoFit/>
              </a:bodyPr>
              <a:lstStyle/>
              <a:p>
                <a:pPr marL="285750" indent="-285750">
                  <a:buFont typeface="Wingdings" panose="05000000000000000000" pitchFamily="2" charset="2"/>
                  <a:buChar char="Ø"/>
                </a:pPr>
                <a:r>
                  <a:rPr lang="en-US" sz="1700" dirty="0" smtClean="0"/>
                  <a:t>A Safe &amp; Healthy Start</a:t>
                </a:r>
              </a:p>
              <a:p>
                <a:pPr marL="285750" indent="-285750">
                  <a:buFont typeface="Wingdings" panose="05000000000000000000" pitchFamily="2" charset="2"/>
                  <a:buChar char="Ø"/>
                </a:pPr>
                <a:r>
                  <a:rPr lang="en-US" sz="1700" dirty="0" smtClean="0"/>
                  <a:t>Kindergarten Readiness</a:t>
                </a:r>
              </a:p>
              <a:p>
                <a:pPr marL="285750" indent="-285750">
                  <a:buFont typeface="Wingdings" panose="05000000000000000000" pitchFamily="2" charset="2"/>
                  <a:buChar char="Ø"/>
                </a:pPr>
                <a:r>
                  <a:rPr lang="en-US" sz="1700" dirty="0" smtClean="0"/>
                  <a:t>Academic Achievement</a:t>
                </a:r>
              </a:p>
              <a:p>
                <a:pPr marL="285750" indent="-285750">
                  <a:buFont typeface="Wingdings" panose="05000000000000000000" pitchFamily="2" charset="2"/>
                  <a:buChar char="Ø"/>
                </a:pPr>
                <a:r>
                  <a:rPr lang="en-US" sz="1700" dirty="0" smtClean="0"/>
                  <a:t>College &amp; Career Ready</a:t>
                </a:r>
                <a:endParaRPr lang="en-US" sz="1700" dirty="0"/>
              </a:p>
            </p:txBody>
          </p:sp>
        </p:grpSp>
        <p:grpSp>
          <p:nvGrpSpPr>
            <p:cNvPr id="37" name="Group 36"/>
            <p:cNvGrpSpPr/>
            <p:nvPr/>
          </p:nvGrpSpPr>
          <p:grpSpPr>
            <a:xfrm>
              <a:off x="571500" y="2819400"/>
              <a:ext cx="3723745" cy="914400"/>
              <a:chOff x="2526030" y="3137418"/>
              <a:chExt cx="3723745" cy="914400"/>
            </a:xfrm>
          </p:grpSpPr>
          <p:pic>
            <p:nvPicPr>
              <p:cNvPr id="38" name="Picture 37"/>
              <p:cNvPicPr>
                <a:picLocks noChangeAspect="1"/>
              </p:cNvPicPr>
              <p:nvPr/>
            </p:nvPicPr>
            <p:blipFill rotWithShape="1">
              <a:blip r:embed="rId5">
                <a:clrChange>
                  <a:clrFrom>
                    <a:srgbClr val="C3C3C3"/>
                  </a:clrFrom>
                  <a:clrTo>
                    <a:srgbClr val="C3C3C3">
                      <a:alpha val="0"/>
                    </a:srgbClr>
                  </a:clrTo>
                </a:clrChange>
                <a:extLst>
                  <a:ext uri="{28A0092B-C50C-407E-A947-70E740481C1C}">
                    <a14:useLocalDpi xmlns:a14="http://schemas.microsoft.com/office/drawing/2010/main" val="0"/>
                  </a:ext>
                </a:extLst>
              </a:blip>
              <a:srcRect l="26345" r="52484"/>
              <a:stretch/>
            </p:blipFill>
            <p:spPr>
              <a:xfrm>
                <a:off x="2526030" y="3137418"/>
                <a:ext cx="1008310" cy="914400"/>
              </a:xfrm>
              <a:prstGeom prst="rect">
                <a:avLst/>
              </a:prstGeom>
            </p:spPr>
          </p:pic>
          <p:sp>
            <p:nvSpPr>
              <p:cNvPr id="39" name="TextBox 38"/>
              <p:cNvSpPr txBox="1"/>
              <p:nvPr/>
            </p:nvSpPr>
            <p:spPr>
              <a:xfrm>
                <a:off x="3589055" y="3137418"/>
                <a:ext cx="2660720" cy="877163"/>
              </a:xfrm>
              <a:prstGeom prst="rect">
                <a:avLst/>
              </a:prstGeom>
              <a:noFill/>
            </p:spPr>
            <p:txBody>
              <a:bodyPr wrap="square" rtlCol="0">
                <a:spAutoFit/>
              </a:bodyPr>
              <a:lstStyle/>
              <a:p>
                <a:pPr marL="285750" indent="-285750">
                  <a:buFont typeface="Wingdings" panose="05000000000000000000" pitchFamily="2" charset="2"/>
                  <a:buChar char="Ø"/>
                </a:pPr>
                <a:r>
                  <a:rPr lang="en-US" sz="1700" dirty="0" smtClean="0"/>
                  <a:t>Shootings</a:t>
                </a:r>
              </a:p>
              <a:p>
                <a:pPr marL="285750" indent="-285750">
                  <a:buFont typeface="Wingdings" panose="05000000000000000000" pitchFamily="2" charset="2"/>
                  <a:buChar char="Ø"/>
                </a:pPr>
                <a:r>
                  <a:rPr lang="en-US" sz="1700" dirty="0" smtClean="0"/>
                  <a:t>Property Crime</a:t>
                </a:r>
              </a:p>
              <a:p>
                <a:pPr marL="285750" indent="-285750">
                  <a:buFont typeface="Wingdings" panose="05000000000000000000" pitchFamily="2" charset="2"/>
                  <a:buChar char="Ø"/>
                </a:pPr>
                <a:r>
                  <a:rPr lang="en-US" sz="1700" dirty="0" smtClean="0"/>
                  <a:t>Perception of Safety</a:t>
                </a:r>
                <a:endParaRPr lang="en-US" sz="1700" dirty="0"/>
              </a:p>
            </p:txBody>
          </p:sp>
        </p:grpSp>
        <p:grpSp>
          <p:nvGrpSpPr>
            <p:cNvPr id="40" name="Group 39"/>
            <p:cNvGrpSpPr/>
            <p:nvPr/>
          </p:nvGrpSpPr>
          <p:grpSpPr>
            <a:xfrm>
              <a:off x="599435" y="4038600"/>
              <a:ext cx="4196800" cy="1138773"/>
              <a:chOff x="2405400" y="4102191"/>
              <a:chExt cx="4196800" cy="1138773"/>
            </a:xfrm>
          </p:grpSpPr>
          <p:pic>
            <p:nvPicPr>
              <p:cNvPr id="41" name="Picture 40"/>
              <p:cNvPicPr>
                <a:picLocks noChangeAspect="1"/>
              </p:cNvPicPr>
              <p:nvPr/>
            </p:nvPicPr>
            <p:blipFill rotWithShape="1">
              <a:blip r:embed="rId5">
                <a:clrChange>
                  <a:clrFrom>
                    <a:srgbClr val="C3C3C3"/>
                  </a:clrFrom>
                  <a:clrTo>
                    <a:srgbClr val="C3C3C3">
                      <a:alpha val="0"/>
                    </a:srgbClr>
                  </a:clrTo>
                </a:clrChange>
                <a:extLst>
                  <a:ext uri="{28A0092B-C50C-407E-A947-70E740481C1C}">
                    <a14:useLocalDpi xmlns:a14="http://schemas.microsoft.com/office/drawing/2010/main" val="0"/>
                  </a:ext>
                </a:extLst>
              </a:blip>
              <a:srcRect l="52599" r="27765"/>
              <a:stretch/>
            </p:blipFill>
            <p:spPr>
              <a:xfrm>
                <a:off x="2405400" y="4223622"/>
                <a:ext cx="935169" cy="914400"/>
              </a:xfrm>
              <a:prstGeom prst="rect">
                <a:avLst/>
              </a:prstGeom>
            </p:spPr>
          </p:pic>
          <p:sp>
            <p:nvSpPr>
              <p:cNvPr id="42" name="TextBox 41"/>
              <p:cNvSpPr txBox="1"/>
              <p:nvPr/>
            </p:nvSpPr>
            <p:spPr>
              <a:xfrm>
                <a:off x="3431706" y="4102191"/>
                <a:ext cx="3170494" cy="1138773"/>
              </a:xfrm>
              <a:prstGeom prst="rect">
                <a:avLst/>
              </a:prstGeom>
              <a:noFill/>
            </p:spPr>
            <p:txBody>
              <a:bodyPr wrap="square" rtlCol="0">
                <a:spAutoFit/>
              </a:bodyPr>
              <a:lstStyle/>
              <a:p>
                <a:pPr marL="285750" indent="-285750">
                  <a:buFont typeface="Wingdings" panose="05000000000000000000" pitchFamily="2" charset="2"/>
                  <a:buChar char="Ø"/>
                </a:pPr>
                <a:r>
                  <a:rPr lang="en-US" sz="1700" dirty="0" smtClean="0"/>
                  <a:t>Blight Elimination</a:t>
                </a:r>
              </a:p>
              <a:p>
                <a:pPr marL="285750" indent="-285750">
                  <a:buFont typeface="Wingdings" panose="05000000000000000000" pitchFamily="2" charset="2"/>
                  <a:buChar char="Ø"/>
                </a:pPr>
                <a:r>
                  <a:rPr lang="en-US" sz="1700" dirty="0" smtClean="0"/>
                  <a:t>Neighborhood Investment</a:t>
                </a:r>
              </a:p>
              <a:p>
                <a:pPr marL="285750" indent="-285750">
                  <a:buFont typeface="Wingdings" panose="05000000000000000000" pitchFamily="2" charset="2"/>
                  <a:buChar char="Ø"/>
                </a:pPr>
                <a:r>
                  <a:rPr lang="en-US" sz="1700" dirty="0" smtClean="0"/>
                  <a:t>Sustainable Transportation</a:t>
                </a:r>
              </a:p>
              <a:p>
                <a:pPr marL="285750" indent="-285750">
                  <a:buFont typeface="Wingdings" panose="05000000000000000000" pitchFamily="2" charset="2"/>
                  <a:buChar char="Ø"/>
                </a:pPr>
                <a:r>
                  <a:rPr lang="en-US" sz="1700" dirty="0" smtClean="0"/>
                  <a:t>Recreation Visits</a:t>
                </a:r>
                <a:endParaRPr lang="en-US" sz="1700" dirty="0"/>
              </a:p>
            </p:txBody>
          </p:sp>
        </p:grpSp>
        <p:grpSp>
          <p:nvGrpSpPr>
            <p:cNvPr id="43" name="Group 42"/>
            <p:cNvGrpSpPr/>
            <p:nvPr/>
          </p:nvGrpSpPr>
          <p:grpSpPr>
            <a:xfrm>
              <a:off x="4673448" y="1330631"/>
              <a:ext cx="3719776" cy="914400"/>
              <a:chOff x="6503671" y="1693093"/>
              <a:chExt cx="3719776" cy="914400"/>
            </a:xfrm>
          </p:grpSpPr>
          <p:pic>
            <p:nvPicPr>
              <p:cNvPr id="44" name="Picture 43"/>
              <p:cNvPicPr>
                <a:picLocks noChangeAspect="1"/>
              </p:cNvPicPr>
              <p:nvPr/>
            </p:nvPicPr>
            <p:blipFill rotWithShape="1">
              <a:blip r:embed="rId5">
                <a:clrChange>
                  <a:clrFrom>
                    <a:srgbClr val="C3C3C3"/>
                  </a:clrFrom>
                  <a:clrTo>
                    <a:srgbClr val="C3C3C3">
                      <a:alpha val="0"/>
                    </a:srgbClr>
                  </a:clrTo>
                </a:clrChange>
                <a:extLst>
                  <a:ext uri="{28A0092B-C50C-407E-A947-70E740481C1C}">
                    <a14:useLocalDpi xmlns:a14="http://schemas.microsoft.com/office/drawing/2010/main" val="0"/>
                  </a:ext>
                </a:extLst>
              </a:blip>
              <a:srcRect l="78194"/>
              <a:stretch/>
            </p:blipFill>
            <p:spPr>
              <a:xfrm>
                <a:off x="6503671" y="1693093"/>
                <a:ext cx="1038541" cy="914400"/>
              </a:xfrm>
              <a:prstGeom prst="rect">
                <a:avLst/>
              </a:prstGeom>
            </p:spPr>
          </p:pic>
          <p:sp>
            <p:nvSpPr>
              <p:cNvPr id="45" name="TextBox 44"/>
              <p:cNvSpPr txBox="1"/>
              <p:nvPr/>
            </p:nvSpPr>
            <p:spPr>
              <a:xfrm>
                <a:off x="7562727" y="1711174"/>
                <a:ext cx="2660720" cy="877163"/>
              </a:xfrm>
              <a:prstGeom prst="rect">
                <a:avLst/>
              </a:prstGeom>
              <a:noFill/>
            </p:spPr>
            <p:txBody>
              <a:bodyPr wrap="square" rtlCol="0">
                <a:spAutoFit/>
              </a:bodyPr>
              <a:lstStyle/>
              <a:p>
                <a:pPr marL="285750" indent="-285750">
                  <a:buFont typeface="Wingdings" panose="05000000000000000000" pitchFamily="2" charset="2"/>
                  <a:buChar char="Ø"/>
                </a:pPr>
                <a:r>
                  <a:rPr lang="en-US" sz="1700" dirty="0" smtClean="0"/>
                  <a:t>Employment Rate</a:t>
                </a:r>
              </a:p>
              <a:p>
                <a:pPr marL="285750" indent="-285750">
                  <a:buFont typeface="Wingdings" panose="05000000000000000000" pitchFamily="2" charset="2"/>
                  <a:buChar char="Ø"/>
                </a:pPr>
                <a:r>
                  <a:rPr lang="en-US" sz="1700" dirty="0" smtClean="0"/>
                  <a:t>Number of Jobs</a:t>
                </a:r>
              </a:p>
              <a:p>
                <a:pPr marL="285750" indent="-285750">
                  <a:buFont typeface="Wingdings" panose="05000000000000000000" pitchFamily="2" charset="2"/>
                  <a:buChar char="Ø"/>
                </a:pPr>
                <a:r>
                  <a:rPr lang="en-US" sz="1700" dirty="0" smtClean="0"/>
                  <a:t>Visitors</a:t>
                </a:r>
              </a:p>
            </p:txBody>
          </p:sp>
        </p:grpSp>
        <p:grpSp>
          <p:nvGrpSpPr>
            <p:cNvPr id="46" name="Group 45"/>
            <p:cNvGrpSpPr/>
            <p:nvPr/>
          </p:nvGrpSpPr>
          <p:grpSpPr>
            <a:xfrm>
              <a:off x="4626543" y="2321231"/>
              <a:ext cx="3761765" cy="914400"/>
              <a:chOff x="6464640" y="2802603"/>
              <a:chExt cx="3761765" cy="914400"/>
            </a:xfrm>
          </p:grpSpPr>
          <p:pic>
            <p:nvPicPr>
              <p:cNvPr id="47" name="Picture 46"/>
              <p:cNvPicPr>
                <a:picLocks noChangeAspect="1"/>
              </p:cNvPicPr>
              <p:nvPr/>
            </p:nvPicPr>
            <p:blipFill rotWithShape="1">
              <a:blip r:embed="rId6">
                <a:clrChange>
                  <a:clrFrom>
                    <a:srgbClr val="C3C3C3"/>
                  </a:clrFrom>
                  <a:clrTo>
                    <a:srgbClr val="C3C3C3">
                      <a:alpha val="0"/>
                    </a:srgbClr>
                  </a:clrTo>
                </a:clrChange>
                <a:extLst>
                  <a:ext uri="{28A0092B-C50C-407E-A947-70E740481C1C}">
                    <a14:useLocalDpi xmlns:a14="http://schemas.microsoft.com/office/drawing/2010/main" val="0"/>
                  </a:ext>
                </a:extLst>
              </a:blip>
              <a:srcRect r="71384"/>
              <a:stretch/>
            </p:blipFill>
            <p:spPr>
              <a:xfrm>
                <a:off x="6464640" y="2802603"/>
                <a:ext cx="1077572" cy="914400"/>
              </a:xfrm>
              <a:prstGeom prst="rect">
                <a:avLst/>
              </a:prstGeom>
            </p:spPr>
          </p:pic>
          <p:sp>
            <p:nvSpPr>
              <p:cNvPr id="48" name="TextBox 47"/>
              <p:cNvSpPr txBox="1"/>
              <p:nvPr/>
            </p:nvSpPr>
            <p:spPr>
              <a:xfrm>
                <a:off x="7565685" y="2926233"/>
                <a:ext cx="2660720" cy="615553"/>
              </a:xfrm>
              <a:prstGeom prst="rect">
                <a:avLst/>
              </a:prstGeom>
              <a:noFill/>
            </p:spPr>
            <p:txBody>
              <a:bodyPr wrap="square" rtlCol="0">
                <a:spAutoFit/>
              </a:bodyPr>
              <a:lstStyle/>
              <a:p>
                <a:pPr marL="285750" indent="-285750">
                  <a:buFont typeface="Wingdings" panose="05000000000000000000" pitchFamily="2" charset="2"/>
                  <a:buChar char="Ø"/>
                </a:pPr>
                <a:r>
                  <a:rPr lang="en-US" sz="1700" dirty="0" smtClean="0"/>
                  <a:t>Lean Government</a:t>
                </a:r>
              </a:p>
              <a:p>
                <a:pPr marL="285750" indent="-285750">
                  <a:buFont typeface="Wingdings" panose="05000000000000000000" pitchFamily="2" charset="2"/>
                  <a:buChar char="Ø"/>
                </a:pPr>
                <a:r>
                  <a:rPr lang="en-US" sz="1700" dirty="0" smtClean="0"/>
                  <a:t>Innovation Fund</a:t>
                </a:r>
                <a:endParaRPr lang="en-US" sz="1700" dirty="0"/>
              </a:p>
            </p:txBody>
          </p:sp>
        </p:grpSp>
        <p:grpSp>
          <p:nvGrpSpPr>
            <p:cNvPr id="49" name="Group 48"/>
            <p:cNvGrpSpPr/>
            <p:nvPr/>
          </p:nvGrpSpPr>
          <p:grpSpPr>
            <a:xfrm>
              <a:off x="4724400" y="3280827"/>
              <a:ext cx="4249332" cy="1138773"/>
              <a:chOff x="6544354" y="3858830"/>
              <a:chExt cx="4249332" cy="1138773"/>
            </a:xfrm>
          </p:grpSpPr>
          <p:pic>
            <p:nvPicPr>
              <p:cNvPr id="50" name="Picture 49"/>
              <p:cNvPicPr>
                <a:picLocks noChangeAspect="1"/>
              </p:cNvPicPr>
              <p:nvPr/>
            </p:nvPicPr>
            <p:blipFill rotWithShape="1">
              <a:blip r:embed="rId6">
                <a:clrChange>
                  <a:clrFrom>
                    <a:srgbClr val="C3C3C3"/>
                  </a:clrFrom>
                  <a:clrTo>
                    <a:srgbClr val="C3C3C3">
                      <a:alpha val="0"/>
                    </a:srgbClr>
                  </a:clrTo>
                </a:clrChange>
                <a:extLst>
                  <a:ext uri="{28A0092B-C50C-407E-A947-70E740481C1C}">
                    <a14:useLocalDpi xmlns:a14="http://schemas.microsoft.com/office/drawing/2010/main" val="0"/>
                  </a:ext>
                </a:extLst>
              </a:blip>
              <a:srcRect l="36414" r="36891"/>
              <a:stretch/>
            </p:blipFill>
            <p:spPr>
              <a:xfrm>
                <a:off x="6544354" y="3969356"/>
                <a:ext cx="1005250" cy="914400"/>
              </a:xfrm>
              <a:prstGeom prst="rect">
                <a:avLst/>
              </a:prstGeom>
            </p:spPr>
          </p:pic>
          <p:sp>
            <p:nvSpPr>
              <p:cNvPr id="51" name="TextBox 50"/>
              <p:cNvSpPr txBox="1"/>
              <p:nvPr/>
            </p:nvSpPr>
            <p:spPr>
              <a:xfrm>
                <a:off x="7627140" y="3858830"/>
                <a:ext cx="3166546" cy="1138773"/>
              </a:xfrm>
              <a:prstGeom prst="rect">
                <a:avLst/>
              </a:prstGeom>
              <a:noFill/>
            </p:spPr>
            <p:txBody>
              <a:bodyPr wrap="square" rtlCol="0">
                <a:spAutoFit/>
              </a:bodyPr>
              <a:lstStyle/>
              <a:p>
                <a:pPr marL="285750" indent="-285750">
                  <a:buFont typeface="Wingdings" panose="05000000000000000000" pitchFamily="2" charset="2"/>
                  <a:buChar char="Ø"/>
                </a:pPr>
                <a:r>
                  <a:rPr lang="en-US" sz="1700" dirty="0" smtClean="0"/>
                  <a:t>Cleanliness of Waterways</a:t>
                </a:r>
              </a:p>
              <a:p>
                <a:pPr marL="285750" indent="-285750">
                  <a:buFont typeface="Wingdings" panose="05000000000000000000" pitchFamily="2" charset="2"/>
                  <a:buChar char="Ø"/>
                </a:pPr>
                <a:r>
                  <a:rPr lang="en-US" sz="1700" dirty="0" smtClean="0"/>
                  <a:t>Energy Usage</a:t>
                </a:r>
              </a:p>
              <a:p>
                <a:pPr marL="285750" indent="-285750">
                  <a:buFont typeface="Wingdings" panose="05000000000000000000" pitchFamily="2" charset="2"/>
                  <a:buChar char="Ø"/>
                </a:pPr>
                <a:r>
                  <a:rPr lang="en-US" sz="1700" dirty="0" smtClean="0"/>
                  <a:t>Recycling Rate</a:t>
                </a:r>
              </a:p>
              <a:p>
                <a:pPr marL="285750" indent="-285750">
                  <a:buFont typeface="Wingdings" panose="05000000000000000000" pitchFamily="2" charset="2"/>
                  <a:buChar char="Ø"/>
                </a:pPr>
                <a:r>
                  <a:rPr lang="en-US" sz="1700" dirty="0" smtClean="0"/>
                  <a:t>Perception of Cleanliness</a:t>
                </a:r>
                <a:endParaRPr lang="en-US" sz="1700" dirty="0"/>
              </a:p>
            </p:txBody>
          </p:sp>
        </p:grpSp>
        <p:grpSp>
          <p:nvGrpSpPr>
            <p:cNvPr id="52" name="Group 51"/>
            <p:cNvGrpSpPr/>
            <p:nvPr/>
          </p:nvGrpSpPr>
          <p:grpSpPr>
            <a:xfrm>
              <a:off x="4713616" y="4510583"/>
              <a:ext cx="4125584" cy="914401"/>
              <a:chOff x="6511927" y="5115132"/>
              <a:chExt cx="4125584" cy="914401"/>
            </a:xfrm>
          </p:grpSpPr>
          <p:pic>
            <p:nvPicPr>
              <p:cNvPr id="53" name="Picture 52"/>
              <p:cNvPicPr>
                <a:picLocks noChangeAspect="1"/>
              </p:cNvPicPr>
              <p:nvPr/>
            </p:nvPicPr>
            <p:blipFill rotWithShape="1">
              <a:blip r:embed="rId6">
                <a:clrChange>
                  <a:clrFrom>
                    <a:srgbClr val="C3C3C3"/>
                  </a:clrFrom>
                  <a:clrTo>
                    <a:srgbClr val="C3C3C3">
                      <a:alpha val="0"/>
                    </a:srgbClr>
                  </a:clrTo>
                </a:clrChange>
                <a:extLst>
                  <a:ext uri="{28A0092B-C50C-407E-A947-70E740481C1C}">
                    <a14:useLocalDpi xmlns:a14="http://schemas.microsoft.com/office/drawing/2010/main" val="0"/>
                  </a:ext>
                </a:extLst>
              </a:blip>
              <a:srcRect l="70332" r="1251"/>
              <a:stretch/>
            </p:blipFill>
            <p:spPr>
              <a:xfrm>
                <a:off x="6511927" y="5115133"/>
                <a:ext cx="1070104" cy="914400"/>
              </a:xfrm>
              <a:prstGeom prst="rect">
                <a:avLst/>
              </a:prstGeom>
            </p:spPr>
          </p:pic>
          <p:sp>
            <p:nvSpPr>
              <p:cNvPr id="54" name="TextBox 53"/>
              <p:cNvSpPr txBox="1"/>
              <p:nvPr/>
            </p:nvSpPr>
            <p:spPr>
              <a:xfrm>
                <a:off x="7618403" y="5115132"/>
                <a:ext cx="3019108" cy="877163"/>
              </a:xfrm>
              <a:prstGeom prst="rect">
                <a:avLst/>
              </a:prstGeom>
              <a:noFill/>
            </p:spPr>
            <p:txBody>
              <a:bodyPr wrap="square" rtlCol="0">
                <a:spAutoFit/>
              </a:bodyPr>
              <a:lstStyle/>
              <a:p>
                <a:pPr marL="285750" indent="-285750">
                  <a:buFont typeface="Wingdings" panose="05000000000000000000" pitchFamily="2" charset="2"/>
                  <a:buChar char="Ø"/>
                </a:pPr>
                <a:r>
                  <a:rPr lang="en-US" sz="1700" dirty="0" smtClean="0"/>
                  <a:t>Heroin-Related Deaths</a:t>
                </a:r>
              </a:p>
              <a:p>
                <a:pPr marL="285750" indent="-285750">
                  <a:buFont typeface="Wingdings" panose="05000000000000000000" pitchFamily="2" charset="2"/>
                  <a:buChar char="Ø"/>
                </a:pPr>
                <a:r>
                  <a:rPr lang="en-US" sz="1700" dirty="0" smtClean="0"/>
                  <a:t>Mental Health</a:t>
                </a:r>
              </a:p>
              <a:p>
                <a:pPr marL="285750" indent="-285750">
                  <a:buFont typeface="Wingdings" panose="05000000000000000000" pitchFamily="2" charset="2"/>
                  <a:buChar char="Ø"/>
                </a:pPr>
                <a:r>
                  <a:rPr lang="en-US" sz="1700" dirty="0" smtClean="0"/>
                  <a:t>Childhood Asthma</a:t>
                </a:r>
              </a:p>
            </p:txBody>
          </p:sp>
        </p:grpSp>
      </p:grpSp>
    </p:spTree>
    <p:extLst>
      <p:ext uri="{BB962C8B-B14F-4D97-AF65-F5344CB8AC3E}">
        <p14:creationId xmlns:p14="http://schemas.microsoft.com/office/powerpoint/2010/main" val="20710757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2"/>
          </p:nvPr>
        </p:nvSpPr>
        <p:spPr/>
        <p:txBody>
          <a:bodyPr/>
          <a:lstStyle/>
          <a:p>
            <a:fld id="{8B34548A-DD63-4BF3-AE1A-ED3F76884619}" type="slidenum">
              <a:rPr lang="en-US" smtClean="0"/>
              <a:t>29</a:t>
            </a:fld>
            <a:endParaRPr lang="en-US" dirty="0"/>
          </a:p>
        </p:txBody>
      </p:sp>
      <p:sp>
        <p:nvSpPr>
          <p:cNvPr id="5" name="Rectangle 4"/>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cxnSp>
        <p:nvCxnSpPr>
          <p:cNvPr id="7" name="Straight Connector 6"/>
          <p:cNvCxnSpPr/>
          <p:nvPr/>
        </p:nvCxnSpPr>
        <p:spPr>
          <a:xfrm>
            <a:off x="560439" y="1034407"/>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08039" y="90821"/>
            <a:ext cx="8305799" cy="830997"/>
          </a:xfrm>
          <a:prstGeom prst="rect">
            <a:avLst/>
          </a:prstGeom>
          <a:noFill/>
        </p:spPr>
        <p:txBody>
          <a:bodyPr wrap="square" rtlCol="0">
            <a:spAutoFit/>
          </a:bodyPr>
          <a:lstStyle/>
          <a:p>
            <a:pPr algn="ctr"/>
            <a:r>
              <a:rPr lang="en-US" sz="4800" dirty="0" smtClean="0">
                <a:solidFill>
                  <a:schemeClr val="accent5">
                    <a:lumMod val="50000"/>
                  </a:schemeClr>
                </a:solidFill>
              </a:rPr>
              <a:t>Maintain or Enhance Services</a:t>
            </a:r>
            <a:endParaRPr lang="en-US" sz="3600" dirty="0">
              <a:solidFill>
                <a:schemeClr val="accent5">
                  <a:lumMod val="50000"/>
                </a:schemeClr>
              </a:solidFill>
            </a:endParaRPr>
          </a:p>
        </p:txBody>
      </p:sp>
      <p:grpSp>
        <p:nvGrpSpPr>
          <p:cNvPr id="50" name="Group 49"/>
          <p:cNvGrpSpPr/>
          <p:nvPr/>
        </p:nvGrpSpPr>
        <p:grpSpPr>
          <a:xfrm>
            <a:off x="91720" y="1325117"/>
            <a:ext cx="8938436" cy="1914977"/>
            <a:chOff x="210264" y="1216010"/>
            <a:chExt cx="8938436" cy="1914977"/>
          </a:xfrm>
        </p:grpSpPr>
        <p:sp>
          <p:nvSpPr>
            <p:cNvPr id="22" name="Rectangle 21"/>
            <p:cNvSpPr/>
            <p:nvPr/>
          </p:nvSpPr>
          <p:spPr>
            <a:xfrm>
              <a:off x="210264" y="2423101"/>
              <a:ext cx="8938436" cy="707886"/>
            </a:xfrm>
            <a:prstGeom prst="rect">
              <a:avLst/>
            </a:prstGeom>
          </p:spPr>
          <p:txBody>
            <a:bodyPr wrap="square">
              <a:spAutoFit/>
            </a:bodyPr>
            <a:lstStyle/>
            <a:p>
              <a:pPr marL="342900" marR="0" lvl="0" indent="-342900">
                <a:spcAft>
                  <a:spcPts val="600"/>
                </a:spcAft>
                <a:buSzPct val="100000"/>
                <a:buFont typeface="Wingdings" panose="05000000000000000000" pitchFamily="2" charset="2"/>
                <a:buChar char="Ø"/>
                <a:tabLst>
                  <a:tab pos="457200" algn="l"/>
                </a:tabLst>
              </a:pPr>
              <a:r>
                <a:rPr lang="en-US" sz="2000" dirty="0">
                  <a:ea typeface="Times New Roman" panose="02020603050405020304" pitchFamily="18" charset="0"/>
                </a:rPr>
                <a:t>F</a:t>
              </a:r>
              <a:r>
                <a:rPr lang="en-US" sz="2000" dirty="0" smtClean="0">
                  <a:ea typeface="Times New Roman" panose="02020603050405020304" pitchFamily="18" charset="0"/>
                </a:rPr>
                <a:t>unding City </a:t>
              </a:r>
              <a:r>
                <a:rPr lang="en-US" sz="2000" dirty="0">
                  <a:ea typeface="Times New Roman" panose="02020603050405020304" pitchFamily="18" charset="0"/>
                </a:rPr>
                <a:t>Schools </a:t>
              </a:r>
              <a:r>
                <a:rPr lang="en-US" sz="2000" dirty="0" smtClean="0">
                  <a:ea typeface="Times New Roman" panose="02020603050405020304" pitchFamily="18" charset="0"/>
                </a:rPr>
                <a:t>$</a:t>
              </a:r>
              <a:r>
                <a:rPr lang="en-US" sz="2000" dirty="0">
                  <a:ea typeface="Times New Roman" panose="02020603050405020304" pitchFamily="18" charset="0"/>
                </a:rPr>
                <a:t>10.4 million </a:t>
              </a:r>
              <a:r>
                <a:rPr lang="en-US" sz="2000" dirty="0" smtClean="0">
                  <a:ea typeface="Times New Roman" panose="02020603050405020304" pitchFamily="18" charset="0"/>
                </a:rPr>
                <a:t>above the </a:t>
              </a:r>
              <a:r>
                <a:rPr lang="en-US" sz="2000" dirty="0">
                  <a:ea typeface="Times New Roman" panose="02020603050405020304" pitchFamily="18" charset="0"/>
                </a:rPr>
                <a:t>Maintenance of Effort (MOE) level, to help make up for lost State formula </a:t>
              </a:r>
              <a:r>
                <a:rPr lang="en-US" sz="2000" dirty="0" smtClean="0">
                  <a:ea typeface="Times New Roman" panose="02020603050405020304" pitchFamily="18" charset="0"/>
                </a:rPr>
                <a:t>aid.</a:t>
              </a:r>
            </a:p>
          </p:txBody>
        </p:sp>
        <p:grpSp>
          <p:nvGrpSpPr>
            <p:cNvPr id="49" name="Group 48"/>
            <p:cNvGrpSpPr/>
            <p:nvPr/>
          </p:nvGrpSpPr>
          <p:grpSpPr>
            <a:xfrm>
              <a:off x="459966" y="1216010"/>
              <a:ext cx="8101473" cy="1128009"/>
              <a:chOff x="459966" y="1216010"/>
              <a:chExt cx="8101473" cy="1128009"/>
            </a:xfrm>
          </p:grpSpPr>
          <p:pic>
            <p:nvPicPr>
              <p:cNvPr id="9" name="Picture 8"/>
              <p:cNvPicPr>
                <a:picLocks noChangeAspect="1"/>
              </p:cNvPicPr>
              <p:nvPr/>
            </p:nvPicPr>
            <p:blipFill rotWithShape="1">
              <a:blip r:embed="rId4">
                <a:clrChange>
                  <a:clrFrom>
                    <a:srgbClr val="C3C3C3"/>
                  </a:clrFrom>
                  <a:clrTo>
                    <a:srgbClr val="C3C3C3">
                      <a:alpha val="0"/>
                    </a:srgbClr>
                  </a:clrTo>
                </a:clrChange>
                <a:extLst>
                  <a:ext uri="{28A0092B-C50C-407E-A947-70E740481C1C}">
                    <a14:useLocalDpi xmlns:a14="http://schemas.microsoft.com/office/drawing/2010/main" val="0"/>
                  </a:ext>
                </a:extLst>
              </a:blip>
              <a:srcRect r="78847"/>
              <a:stretch/>
            </p:blipFill>
            <p:spPr>
              <a:xfrm>
                <a:off x="459966" y="1302423"/>
                <a:ext cx="1118074" cy="1014810"/>
              </a:xfrm>
              <a:prstGeom prst="rect">
                <a:avLst/>
              </a:prstGeom>
            </p:spPr>
          </p:pic>
          <p:grpSp>
            <p:nvGrpSpPr>
              <p:cNvPr id="36" name="Group 35"/>
              <p:cNvGrpSpPr/>
              <p:nvPr/>
            </p:nvGrpSpPr>
            <p:grpSpPr>
              <a:xfrm>
                <a:off x="6486750" y="1216010"/>
                <a:ext cx="2074689" cy="1117658"/>
                <a:chOff x="6289857" y="1167579"/>
                <a:chExt cx="2521789" cy="1351084"/>
              </a:xfrm>
            </p:grpSpPr>
            <p:pic>
              <p:nvPicPr>
                <p:cNvPr id="31" name="Picture 30"/>
                <p:cNvPicPr>
                  <a:picLocks noChangeAspect="1"/>
                </p:cNvPicPr>
                <p:nvPr/>
              </p:nvPicPr>
              <p:blipFill>
                <a:blip r:embed="rId5"/>
                <a:stretch>
                  <a:fillRect/>
                </a:stretch>
              </p:blipFill>
              <p:spPr>
                <a:xfrm>
                  <a:off x="6975657" y="2280538"/>
                  <a:ext cx="1390650" cy="238125"/>
                </a:xfrm>
                <a:prstGeom prst="rect">
                  <a:avLst/>
                </a:prstGeom>
              </p:spPr>
            </p:pic>
            <p:pic>
              <p:nvPicPr>
                <p:cNvPr id="32" name="Picture 31"/>
                <p:cNvPicPr>
                  <a:picLocks noChangeAspect="1"/>
                </p:cNvPicPr>
                <p:nvPr/>
              </p:nvPicPr>
              <p:blipFill>
                <a:blip r:embed="rId6"/>
                <a:stretch>
                  <a:fillRect/>
                </a:stretch>
              </p:blipFill>
              <p:spPr>
                <a:xfrm>
                  <a:off x="6960707" y="1167579"/>
                  <a:ext cx="1836191" cy="571141"/>
                </a:xfrm>
                <a:prstGeom prst="rect">
                  <a:avLst/>
                </a:prstGeom>
              </p:spPr>
            </p:pic>
            <p:pic>
              <p:nvPicPr>
                <p:cNvPr id="33" name="Picture 32"/>
                <p:cNvPicPr>
                  <a:picLocks noChangeAspect="1"/>
                </p:cNvPicPr>
                <p:nvPr/>
              </p:nvPicPr>
              <p:blipFill>
                <a:blip r:embed="rId7"/>
                <a:stretch>
                  <a:fillRect/>
                </a:stretch>
              </p:blipFill>
              <p:spPr>
                <a:xfrm>
                  <a:off x="7012528" y="1770285"/>
                  <a:ext cx="1799118" cy="582068"/>
                </a:xfrm>
                <a:prstGeom prst="rect">
                  <a:avLst/>
                </a:prstGeom>
              </p:spPr>
            </p:pic>
            <p:sp>
              <p:nvSpPr>
                <p:cNvPr id="34" name="TextBox 33"/>
                <p:cNvSpPr txBox="1"/>
                <p:nvPr/>
              </p:nvSpPr>
              <p:spPr>
                <a:xfrm>
                  <a:off x="6289857" y="1249760"/>
                  <a:ext cx="685800" cy="455294"/>
                </a:xfrm>
                <a:prstGeom prst="rect">
                  <a:avLst/>
                </a:prstGeom>
                <a:noFill/>
                <a:ln>
                  <a:noFill/>
                </a:ln>
              </p:spPr>
              <p:txBody>
                <a:bodyPr wrap="square" rtlCol="0">
                  <a:spAutoFit/>
                </a:bodyPr>
                <a:lstStyle/>
                <a:p>
                  <a:pPr algn="ctr"/>
                  <a:r>
                    <a:rPr lang="en-US" sz="1000" dirty="0" smtClean="0"/>
                    <a:t>3</a:t>
                  </a:r>
                  <a:r>
                    <a:rPr lang="en-US" sz="1000" baseline="30000" dirty="0" smtClean="0"/>
                    <a:t>rd</a:t>
                  </a:r>
                  <a:r>
                    <a:rPr lang="en-US" sz="1000" dirty="0" smtClean="0"/>
                    <a:t> Grade</a:t>
                  </a:r>
                  <a:endParaRPr lang="en-US" sz="1000" dirty="0"/>
                </a:p>
              </p:txBody>
            </p:sp>
            <p:sp>
              <p:nvSpPr>
                <p:cNvPr id="35" name="TextBox 34"/>
                <p:cNvSpPr txBox="1"/>
                <p:nvPr/>
              </p:nvSpPr>
              <p:spPr>
                <a:xfrm>
                  <a:off x="6289857" y="1758639"/>
                  <a:ext cx="685800" cy="455294"/>
                </a:xfrm>
                <a:prstGeom prst="rect">
                  <a:avLst/>
                </a:prstGeom>
                <a:noFill/>
                <a:ln>
                  <a:noFill/>
                </a:ln>
              </p:spPr>
              <p:txBody>
                <a:bodyPr wrap="square" rtlCol="0">
                  <a:spAutoFit/>
                </a:bodyPr>
                <a:lstStyle/>
                <a:p>
                  <a:pPr algn="ctr"/>
                  <a:r>
                    <a:rPr lang="en-US" sz="1000" dirty="0" smtClean="0"/>
                    <a:t>8</a:t>
                  </a:r>
                  <a:r>
                    <a:rPr lang="en-US" sz="1000" baseline="30000" dirty="0" smtClean="0"/>
                    <a:t>th</a:t>
                  </a:r>
                  <a:r>
                    <a:rPr lang="en-US" sz="1000" dirty="0" smtClean="0"/>
                    <a:t> Grade</a:t>
                  </a:r>
                  <a:endParaRPr lang="en-US" sz="1000" dirty="0"/>
                </a:p>
              </p:txBody>
            </p:sp>
          </p:grpSp>
          <p:sp>
            <p:nvSpPr>
              <p:cNvPr id="38" name="Rectangle 37"/>
              <p:cNvSpPr/>
              <p:nvPr/>
            </p:nvSpPr>
            <p:spPr>
              <a:xfrm>
                <a:off x="1715758" y="1302423"/>
                <a:ext cx="4572000" cy="923330"/>
              </a:xfrm>
              <a:prstGeom prst="rect">
                <a:avLst/>
              </a:prstGeom>
            </p:spPr>
            <p:txBody>
              <a:bodyPr>
                <a:spAutoFit/>
              </a:bodyPr>
              <a:lstStyle/>
              <a:p>
                <a:pPr>
                  <a:defRPr/>
                </a:pPr>
                <a:r>
                  <a:rPr lang="en-US" dirty="0">
                    <a:solidFill>
                      <a:srgbClr val="002060"/>
                    </a:solidFill>
                  </a:rPr>
                  <a:t>Percent of Third/Eighth graders scoring as “Advanced” and “Proficient” in Reading and Math (MSA transitioning to PARCC assessment)</a:t>
                </a:r>
              </a:p>
            </p:txBody>
          </p:sp>
          <p:cxnSp>
            <p:nvCxnSpPr>
              <p:cNvPr id="44" name="Straight Connector 43"/>
              <p:cNvCxnSpPr/>
              <p:nvPr/>
            </p:nvCxnSpPr>
            <p:spPr>
              <a:xfrm>
                <a:off x="6318092" y="1224649"/>
                <a:ext cx="1211" cy="1104186"/>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661763" y="1239833"/>
                <a:ext cx="1211" cy="1104186"/>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7" name="Group 26"/>
          <p:cNvGrpSpPr/>
          <p:nvPr/>
        </p:nvGrpSpPr>
        <p:grpSpPr>
          <a:xfrm>
            <a:off x="232248" y="3277449"/>
            <a:ext cx="8701542" cy="2816190"/>
            <a:chOff x="270222" y="3109270"/>
            <a:chExt cx="8701542" cy="2816190"/>
          </a:xfrm>
        </p:grpSpPr>
        <p:sp>
          <p:nvSpPr>
            <p:cNvPr id="28" name="Rectangle 27"/>
            <p:cNvSpPr/>
            <p:nvPr/>
          </p:nvSpPr>
          <p:spPr>
            <a:xfrm>
              <a:off x="270222" y="4963658"/>
              <a:ext cx="8701060" cy="961802"/>
            </a:xfrm>
            <a:prstGeom prst="rect">
              <a:avLst/>
            </a:prstGeom>
          </p:spPr>
          <p:txBody>
            <a:bodyPr wrap="square">
              <a:spAutoFit/>
            </a:bodyPr>
            <a:lstStyle/>
            <a:p>
              <a:pPr marL="342900" lvl="0" indent="-342900">
                <a:spcAft>
                  <a:spcPts val="300"/>
                </a:spcAft>
                <a:buFont typeface="Wingdings" panose="05000000000000000000" pitchFamily="2" charset="2"/>
                <a:buChar char="Ø"/>
              </a:pPr>
              <a:r>
                <a:rPr lang="en-US" dirty="0" smtClean="0"/>
                <a:t>Maintain funding for proactive crime prevention programs such as Operation Ceasefire, the CitiWatch Crime Camera Program, and Metro Crime Stoppers.</a:t>
              </a:r>
            </a:p>
            <a:p>
              <a:pPr marL="342900" lvl="0" indent="-342900">
                <a:spcAft>
                  <a:spcPts val="300"/>
                </a:spcAft>
                <a:buFont typeface="Wingdings" panose="05000000000000000000" pitchFamily="2" charset="2"/>
                <a:buChar char="Ø"/>
              </a:pPr>
              <a:r>
                <a:rPr lang="en-US" dirty="0" smtClean="0"/>
                <a:t>Increase staffing for the Civilian Review Board ($400K)</a:t>
              </a:r>
              <a:endParaRPr lang="en-US" dirty="0"/>
            </a:p>
          </p:txBody>
        </p:sp>
        <p:cxnSp>
          <p:nvCxnSpPr>
            <p:cNvPr id="29" name="Straight Connector 28"/>
            <p:cNvCxnSpPr/>
            <p:nvPr/>
          </p:nvCxnSpPr>
          <p:spPr>
            <a:xfrm>
              <a:off x="6318084" y="3109270"/>
              <a:ext cx="1211" cy="182880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61763" y="3124454"/>
              <a:ext cx="1211" cy="182880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rotWithShape="1">
            <a:blip r:embed="rId4">
              <a:clrChange>
                <a:clrFrom>
                  <a:srgbClr val="C3C3C3"/>
                </a:clrFrom>
                <a:clrTo>
                  <a:srgbClr val="C3C3C3">
                    <a:alpha val="0"/>
                  </a:srgbClr>
                </a:clrTo>
              </a:clrChange>
              <a:extLst>
                <a:ext uri="{28A0092B-C50C-407E-A947-70E740481C1C}">
                  <a14:useLocalDpi xmlns:a14="http://schemas.microsoft.com/office/drawing/2010/main" val="0"/>
                </a:ext>
              </a:extLst>
            </a:blip>
            <a:srcRect l="26345" r="52484"/>
            <a:stretch/>
          </p:blipFill>
          <p:spPr>
            <a:xfrm>
              <a:off x="598413" y="3647211"/>
              <a:ext cx="1008310" cy="914400"/>
            </a:xfrm>
            <a:prstGeom prst="rect">
              <a:avLst/>
            </a:prstGeom>
          </p:spPr>
        </p:pic>
        <p:sp>
          <p:nvSpPr>
            <p:cNvPr id="39" name="Rectangle 38"/>
            <p:cNvSpPr/>
            <p:nvPr/>
          </p:nvSpPr>
          <p:spPr>
            <a:xfrm>
              <a:off x="2539214" y="3290178"/>
              <a:ext cx="2681247" cy="369332"/>
            </a:xfrm>
            <a:prstGeom prst="rect">
              <a:avLst/>
            </a:prstGeom>
          </p:spPr>
          <p:txBody>
            <a:bodyPr wrap="none">
              <a:spAutoFit/>
            </a:bodyPr>
            <a:lstStyle/>
            <a:p>
              <a:pPr>
                <a:defRPr/>
              </a:pPr>
              <a:r>
                <a:rPr lang="en-US" dirty="0">
                  <a:solidFill>
                    <a:srgbClr val="002060"/>
                  </a:solidFill>
                </a:rPr>
                <a:t>Total Number of Shootings</a:t>
              </a:r>
            </a:p>
          </p:txBody>
        </p:sp>
        <p:sp>
          <p:nvSpPr>
            <p:cNvPr id="40" name="Rectangle 39"/>
            <p:cNvSpPr/>
            <p:nvPr/>
          </p:nvSpPr>
          <p:spPr>
            <a:xfrm>
              <a:off x="1718014" y="4167021"/>
              <a:ext cx="4572000" cy="646331"/>
            </a:xfrm>
            <a:prstGeom prst="rect">
              <a:avLst/>
            </a:prstGeom>
          </p:spPr>
          <p:txBody>
            <a:bodyPr>
              <a:spAutoFit/>
            </a:bodyPr>
            <a:lstStyle/>
            <a:p>
              <a:pPr>
                <a:defRPr/>
              </a:pPr>
              <a:r>
                <a:rPr lang="en-US" dirty="0">
                  <a:solidFill>
                    <a:srgbClr val="002060"/>
                  </a:solidFill>
                </a:rPr>
                <a:t>Percent of Residents Who </a:t>
              </a:r>
              <a:r>
                <a:rPr lang="en-US" dirty="0" smtClean="0">
                  <a:solidFill>
                    <a:srgbClr val="002060"/>
                  </a:solidFill>
                </a:rPr>
                <a:t>Feel </a:t>
              </a:r>
              <a:r>
                <a:rPr lang="en-US" dirty="0">
                  <a:solidFill>
                    <a:srgbClr val="002060"/>
                  </a:solidFill>
                </a:rPr>
                <a:t>Safe or Very Safe in Their Neighborhood</a:t>
              </a:r>
            </a:p>
          </p:txBody>
        </p:sp>
        <p:pic>
          <p:nvPicPr>
            <p:cNvPr id="41" name="Picture 40"/>
            <p:cNvPicPr>
              <a:picLocks noChangeAspect="1"/>
            </p:cNvPicPr>
            <p:nvPr/>
          </p:nvPicPr>
          <p:blipFill>
            <a:blip r:embed="rId8"/>
            <a:stretch>
              <a:fillRect/>
            </a:stretch>
          </p:blipFill>
          <p:spPr>
            <a:xfrm>
              <a:off x="6429857" y="4047011"/>
              <a:ext cx="2541907" cy="733806"/>
            </a:xfrm>
            <a:prstGeom prst="rect">
              <a:avLst/>
            </a:prstGeom>
          </p:spPr>
        </p:pic>
        <p:pic>
          <p:nvPicPr>
            <p:cNvPr id="42" name="Picture 41"/>
            <p:cNvPicPr>
              <a:picLocks noChangeAspect="1"/>
            </p:cNvPicPr>
            <p:nvPr/>
          </p:nvPicPr>
          <p:blipFill>
            <a:blip r:embed="rId9"/>
            <a:stretch>
              <a:fillRect/>
            </a:stretch>
          </p:blipFill>
          <p:spPr>
            <a:xfrm>
              <a:off x="6552308" y="3128624"/>
              <a:ext cx="2345384" cy="586346"/>
            </a:xfrm>
            <a:prstGeom prst="rect">
              <a:avLst/>
            </a:prstGeom>
          </p:spPr>
        </p:pic>
        <p:pic>
          <p:nvPicPr>
            <p:cNvPr id="43" name="Picture 42"/>
            <p:cNvPicPr>
              <a:picLocks noChangeAspect="1"/>
            </p:cNvPicPr>
            <p:nvPr/>
          </p:nvPicPr>
          <p:blipFill>
            <a:blip r:embed="rId10"/>
            <a:stretch>
              <a:fillRect/>
            </a:stretch>
          </p:blipFill>
          <p:spPr>
            <a:xfrm>
              <a:off x="6838164" y="4741590"/>
              <a:ext cx="1847850" cy="238125"/>
            </a:xfrm>
            <a:prstGeom prst="rect">
              <a:avLst/>
            </a:prstGeom>
          </p:spPr>
        </p:pic>
        <p:cxnSp>
          <p:nvCxnSpPr>
            <p:cNvPr id="45" name="Straight Connector 44"/>
            <p:cNvCxnSpPr/>
            <p:nvPr/>
          </p:nvCxnSpPr>
          <p:spPr>
            <a:xfrm>
              <a:off x="1841655" y="3902977"/>
              <a:ext cx="7129627" cy="865"/>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31498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19953" y="1143000"/>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52500" y="152400"/>
            <a:ext cx="7162800" cy="830997"/>
          </a:xfrm>
          <a:prstGeom prst="rect">
            <a:avLst/>
          </a:prstGeom>
          <a:noFill/>
        </p:spPr>
        <p:txBody>
          <a:bodyPr wrap="square" rtlCol="0">
            <a:spAutoFit/>
          </a:bodyPr>
          <a:lstStyle/>
          <a:p>
            <a:pPr algn="ctr"/>
            <a:r>
              <a:rPr lang="en-US" sz="4800" dirty="0" smtClean="0">
                <a:solidFill>
                  <a:schemeClr val="accent5">
                    <a:lumMod val="50000"/>
                  </a:schemeClr>
                </a:solidFill>
              </a:rPr>
              <a:t>FY17 Budget Highlights</a:t>
            </a:r>
            <a:endParaRPr lang="en-US" sz="4800" dirty="0">
              <a:solidFill>
                <a:schemeClr val="accent5">
                  <a:lumMod val="50000"/>
                </a:schemeClr>
              </a:solidFill>
            </a:endParaRPr>
          </a:p>
        </p:txBody>
      </p:sp>
      <p:sp>
        <p:nvSpPr>
          <p:cNvPr id="3" name="Slide Number Placeholder 2"/>
          <p:cNvSpPr>
            <a:spLocks noGrp="1"/>
          </p:cNvSpPr>
          <p:nvPr>
            <p:ph type="sldNum" sz="quarter" idx="12"/>
          </p:nvPr>
        </p:nvSpPr>
        <p:spPr/>
        <p:txBody>
          <a:bodyPr/>
          <a:lstStyle/>
          <a:p>
            <a:fld id="{8B34548A-DD63-4BF3-AE1A-ED3F76884619}" type="slidenum">
              <a:rPr lang="en-US" smtClean="0"/>
              <a:t>3</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sp>
        <p:nvSpPr>
          <p:cNvPr id="8" name="TextBox 7"/>
          <p:cNvSpPr txBox="1"/>
          <p:nvPr/>
        </p:nvSpPr>
        <p:spPr>
          <a:xfrm>
            <a:off x="235975" y="1301644"/>
            <a:ext cx="5491012" cy="4955203"/>
          </a:xfrm>
          <a:prstGeom prst="rect">
            <a:avLst/>
          </a:prstGeom>
          <a:noFill/>
        </p:spPr>
        <p:txBody>
          <a:bodyPr wrap="square" rtlCol="0">
            <a:spAutoFit/>
          </a:bodyPr>
          <a:lstStyle/>
          <a:p>
            <a:pPr marL="342900" indent="-342900">
              <a:buFont typeface="Wingdings" panose="05000000000000000000" pitchFamily="2" charset="2"/>
              <a:buChar char="ü"/>
            </a:pPr>
            <a:r>
              <a:rPr lang="en-US" sz="2400" b="1" dirty="0" smtClean="0">
                <a:solidFill>
                  <a:srgbClr val="002060"/>
                </a:solidFill>
              </a:rPr>
              <a:t>Closes $60 million shortfall</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Enhances school funding</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Continues property tax rate reduction</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Makes Circulator finances sustainable</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Funds citywide Municipal Can program</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Equips police with body cameras</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Continues progress on Ten-Year Financial Plan</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Maintains or enhances most services</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Tough but sensible tradeoffs</a:t>
            </a:r>
          </a:p>
          <a:p>
            <a:pPr marL="285750" indent="-285750">
              <a:buFont typeface="Wingdings" panose="05000000000000000000" pitchFamily="2" charset="2"/>
              <a:buChar char="ü"/>
            </a:pPr>
            <a:endParaRPr lang="en-US" dirty="0" smtClean="0">
              <a:solidFill>
                <a:srgbClr val="002060"/>
              </a:solidFill>
            </a:endParaRPr>
          </a:p>
          <a:p>
            <a:pPr marL="285750" indent="-285750">
              <a:buFont typeface="Wingdings" panose="05000000000000000000" pitchFamily="2" charset="2"/>
              <a:buChar char="ü"/>
            </a:pPr>
            <a:endParaRPr lang="en-US" dirty="0">
              <a:solidFill>
                <a:srgbClr val="002060"/>
              </a:solidFill>
            </a:endParaRPr>
          </a:p>
        </p:txBody>
      </p:sp>
      <p:pic>
        <p:nvPicPr>
          <p:cNvPr id="13" name="Picture 12"/>
          <p:cNvPicPr>
            <a:picLocks noChangeAspect="1"/>
          </p:cNvPicPr>
          <p:nvPr/>
        </p:nvPicPr>
        <p:blipFill>
          <a:blip r:embed="rId4"/>
          <a:stretch>
            <a:fillRect/>
          </a:stretch>
        </p:blipFill>
        <p:spPr>
          <a:xfrm rot="350807">
            <a:off x="5617761" y="1446714"/>
            <a:ext cx="3045379" cy="4230608"/>
          </a:xfrm>
          <a:prstGeom prst="rect">
            <a:avLst/>
          </a:prstGeom>
        </p:spPr>
      </p:pic>
    </p:spTree>
    <p:extLst>
      <p:ext uri="{BB962C8B-B14F-4D97-AF65-F5344CB8AC3E}">
        <p14:creationId xmlns:p14="http://schemas.microsoft.com/office/powerpoint/2010/main" val="18948483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2"/>
          </p:nvPr>
        </p:nvSpPr>
        <p:spPr/>
        <p:txBody>
          <a:bodyPr/>
          <a:lstStyle/>
          <a:p>
            <a:fld id="{8B34548A-DD63-4BF3-AE1A-ED3F76884619}" type="slidenum">
              <a:rPr lang="en-US" smtClean="0"/>
              <a:t>30</a:t>
            </a:fld>
            <a:endParaRPr lang="en-US" dirty="0"/>
          </a:p>
        </p:txBody>
      </p:sp>
      <p:sp>
        <p:nvSpPr>
          <p:cNvPr id="5" name="Rectangle 4"/>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cxnSp>
        <p:nvCxnSpPr>
          <p:cNvPr id="7" name="Straight Connector 6"/>
          <p:cNvCxnSpPr/>
          <p:nvPr/>
        </p:nvCxnSpPr>
        <p:spPr>
          <a:xfrm>
            <a:off x="560439" y="1034407"/>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08039" y="90821"/>
            <a:ext cx="8305799" cy="830997"/>
          </a:xfrm>
          <a:prstGeom prst="rect">
            <a:avLst/>
          </a:prstGeom>
          <a:noFill/>
        </p:spPr>
        <p:txBody>
          <a:bodyPr wrap="square" rtlCol="0">
            <a:spAutoFit/>
          </a:bodyPr>
          <a:lstStyle/>
          <a:p>
            <a:pPr algn="ctr"/>
            <a:r>
              <a:rPr lang="en-US" sz="4800" dirty="0" smtClean="0">
                <a:solidFill>
                  <a:schemeClr val="accent5">
                    <a:lumMod val="50000"/>
                  </a:schemeClr>
                </a:solidFill>
              </a:rPr>
              <a:t>Maintain or Enhance Services</a:t>
            </a:r>
            <a:endParaRPr lang="en-US" sz="3600" dirty="0">
              <a:solidFill>
                <a:schemeClr val="accent5">
                  <a:lumMod val="50000"/>
                </a:schemeClr>
              </a:solidFill>
            </a:endParaRPr>
          </a:p>
        </p:txBody>
      </p:sp>
      <p:sp>
        <p:nvSpPr>
          <p:cNvPr id="18" name="Rectangle 17"/>
          <p:cNvSpPr/>
          <p:nvPr/>
        </p:nvSpPr>
        <p:spPr>
          <a:xfrm>
            <a:off x="338370" y="2375345"/>
            <a:ext cx="8645326" cy="710451"/>
          </a:xfrm>
          <a:prstGeom prst="rect">
            <a:avLst/>
          </a:prstGeom>
        </p:spPr>
        <p:txBody>
          <a:bodyPr wrap="square">
            <a:spAutoFit/>
          </a:bodyPr>
          <a:lstStyle/>
          <a:p>
            <a:pPr marL="342900" marR="0" lvl="0" indent="-342900">
              <a:spcBef>
                <a:spcPts val="0"/>
              </a:spcBef>
              <a:spcAft>
                <a:spcPts val="500"/>
              </a:spcAft>
              <a:buSzPct val="100000"/>
              <a:buFont typeface="Wingdings" panose="05000000000000000000" pitchFamily="2" charset="2"/>
              <a:buChar char="Ø"/>
              <a:tabLst>
                <a:tab pos="457200" algn="l"/>
              </a:tabLst>
            </a:pPr>
            <a:r>
              <a:rPr lang="en-US" dirty="0" smtClean="0">
                <a:latin typeface="Calibri" panose="020F0502020204030204" pitchFamily="34" charset="0"/>
                <a:ea typeface="Times New Roman" panose="02020603050405020304" pitchFamily="18" charset="0"/>
              </a:rPr>
              <a:t>Continue $10 million in City funding for demolition and relocation.</a:t>
            </a:r>
          </a:p>
          <a:p>
            <a:pPr marL="342900" marR="0" lvl="0" indent="-342900">
              <a:spcBef>
                <a:spcPts val="0"/>
              </a:spcBef>
              <a:spcAft>
                <a:spcPts val="500"/>
              </a:spcAft>
              <a:buSzPct val="100000"/>
              <a:buFont typeface="Wingdings" panose="05000000000000000000" pitchFamily="2" charset="2"/>
              <a:buChar char="Ø"/>
              <a:tabLst>
                <a:tab pos="457200" algn="l"/>
              </a:tabLst>
            </a:pPr>
            <a:r>
              <a:rPr lang="en-US" dirty="0" smtClean="0">
                <a:effectLst/>
                <a:latin typeface="Calibri" panose="020F0502020204030204" pitchFamily="34" charset="0"/>
                <a:ea typeface="Times New Roman" panose="02020603050405020304" pitchFamily="18" charset="0"/>
              </a:rPr>
              <a:t>Leverage $19 million in new State funding.</a:t>
            </a:r>
          </a:p>
        </p:txBody>
      </p:sp>
      <p:sp>
        <p:nvSpPr>
          <p:cNvPr id="2" name="Rectangle 1"/>
          <p:cNvSpPr/>
          <p:nvPr/>
        </p:nvSpPr>
        <p:spPr>
          <a:xfrm>
            <a:off x="338370" y="4949586"/>
            <a:ext cx="8645326" cy="646331"/>
          </a:xfrm>
          <a:prstGeom prst="rect">
            <a:avLst/>
          </a:prstGeom>
        </p:spPr>
        <p:txBody>
          <a:bodyPr wrap="square">
            <a:spAutoFit/>
          </a:bodyPr>
          <a:lstStyle/>
          <a:p>
            <a:pPr marL="342900" marR="0" lvl="0" indent="-342900">
              <a:spcBef>
                <a:spcPts val="0"/>
              </a:spcBef>
              <a:spcAft>
                <a:spcPts val="900"/>
              </a:spcAft>
              <a:buSzPct val="100000"/>
              <a:buFont typeface="Wingdings" panose="05000000000000000000" pitchFamily="2" charset="2"/>
              <a:buChar char="Ø"/>
              <a:tabLst>
                <a:tab pos="457200" algn="l"/>
              </a:tabLst>
            </a:pPr>
            <a:r>
              <a:rPr lang="en-US" dirty="0" smtClean="0">
                <a:ea typeface="Times New Roman" panose="02020603050405020304" pitchFamily="18" charset="0"/>
              </a:rPr>
              <a:t>Support current levels of service for Employment Enhancement Services, such as career one-stop centers and community job hubs, and double Bridge 2 Career funding.</a:t>
            </a:r>
          </a:p>
        </p:txBody>
      </p:sp>
      <p:grpSp>
        <p:nvGrpSpPr>
          <p:cNvPr id="13" name="Group 12"/>
          <p:cNvGrpSpPr/>
          <p:nvPr/>
        </p:nvGrpSpPr>
        <p:grpSpPr>
          <a:xfrm>
            <a:off x="540990" y="1488053"/>
            <a:ext cx="7985007" cy="914400"/>
            <a:chOff x="628077" y="1334119"/>
            <a:chExt cx="7985007" cy="914400"/>
          </a:xfrm>
        </p:grpSpPr>
        <p:pic>
          <p:nvPicPr>
            <p:cNvPr id="11" name="Picture 10"/>
            <p:cNvPicPr>
              <a:picLocks noChangeAspect="1"/>
            </p:cNvPicPr>
            <p:nvPr/>
          </p:nvPicPr>
          <p:blipFill rotWithShape="1">
            <a:blip r:embed="rId4">
              <a:clrChange>
                <a:clrFrom>
                  <a:srgbClr val="C3C3C3"/>
                </a:clrFrom>
                <a:clrTo>
                  <a:srgbClr val="C3C3C3">
                    <a:alpha val="0"/>
                  </a:srgbClr>
                </a:clrTo>
              </a:clrChange>
              <a:extLst>
                <a:ext uri="{28A0092B-C50C-407E-A947-70E740481C1C}">
                  <a14:useLocalDpi xmlns:a14="http://schemas.microsoft.com/office/drawing/2010/main" val="0"/>
                </a:ext>
              </a:extLst>
            </a:blip>
            <a:srcRect l="52599" r="27765"/>
            <a:stretch/>
          </p:blipFill>
          <p:spPr>
            <a:xfrm>
              <a:off x="628077" y="1334119"/>
              <a:ext cx="935169" cy="914400"/>
            </a:xfrm>
            <a:prstGeom prst="rect">
              <a:avLst/>
            </a:prstGeom>
          </p:spPr>
        </p:pic>
        <p:cxnSp>
          <p:nvCxnSpPr>
            <p:cNvPr id="23" name="Straight Connector 22"/>
            <p:cNvCxnSpPr/>
            <p:nvPr/>
          </p:nvCxnSpPr>
          <p:spPr>
            <a:xfrm>
              <a:off x="6002319" y="1340089"/>
              <a:ext cx="1211" cy="82296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677398" y="1373256"/>
              <a:ext cx="1211" cy="82296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860399" y="1499989"/>
              <a:ext cx="3992311" cy="369332"/>
            </a:xfrm>
            <a:prstGeom prst="rect">
              <a:avLst/>
            </a:prstGeom>
          </p:spPr>
          <p:txBody>
            <a:bodyPr wrap="none">
              <a:spAutoFit/>
            </a:bodyPr>
            <a:lstStyle/>
            <a:p>
              <a:pPr>
                <a:defRPr/>
              </a:pPr>
              <a:r>
                <a:rPr lang="en-US" dirty="0">
                  <a:solidFill>
                    <a:srgbClr val="002060"/>
                  </a:solidFill>
                </a:rPr>
                <a:t>Number of Vacant Residential Properties</a:t>
              </a:r>
            </a:p>
          </p:txBody>
        </p:sp>
        <p:pic>
          <p:nvPicPr>
            <p:cNvPr id="27" name="Picture 26"/>
            <p:cNvPicPr>
              <a:picLocks noChangeAspect="1"/>
            </p:cNvPicPr>
            <p:nvPr/>
          </p:nvPicPr>
          <p:blipFill>
            <a:blip r:embed="rId5"/>
            <a:stretch>
              <a:fillRect/>
            </a:stretch>
          </p:blipFill>
          <p:spPr>
            <a:xfrm>
              <a:off x="6231834" y="1590406"/>
              <a:ext cx="2381250" cy="255134"/>
            </a:xfrm>
            <a:prstGeom prst="rect">
              <a:avLst/>
            </a:prstGeom>
          </p:spPr>
        </p:pic>
      </p:grpSp>
      <p:grpSp>
        <p:nvGrpSpPr>
          <p:cNvPr id="10" name="Group 9"/>
          <p:cNvGrpSpPr/>
          <p:nvPr/>
        </p:nvGrpSpPr>
        <p:grpSpPr>
          <a:xfrm>
            <a:off x="490770" y="3973218"/>
            <a:ext cx="8373195" cy="952351"/>
            <a:chOff x="490770" y="4041919"/>
            <a:chExt cx="8373195" cy="952351"/>
          </a:xfrm>
        </p:grpSpPr>
        <p:pic>
          <p:nvPicPr>
            <p:cNvPr id="21" name="Picture 20"/>
            <p:cNvPicPr>
              <a:picLocks noChangeAspect="1"/>
            </p:cNvPicPr>
            <p:nvPr/>
          </p:nvPicPr>
          <p:blipFill rotWithShape="1">
            <a:blip r:embed="rId4">
              <a:clrChange>
                <a:clrFrom>
                  <a:srgbClr val="C3C3C3"/>
                </a:clrFrom>
                <a:clrTo>
                  <a:srgbClr val="C3C3C3">
                    <a:alpha val="0"/>
                  </a:srgbClr>
                </a:clrTo>
              </a:clrChange>
              <a:extLst>
                <a:ext uri="{28A0092B-C50C-407E-A947-70E740481C1C}">
                  <a14:useLocalDpi xmlns:a14="http://schemas.microsoft.com/office/drawing/2010/main" val="0"/>
                </a:ext>
              </a:extLst>
            </a:blip>
            <a:srcRect l="78194"/>
            <a:stretch/>
          </p:blipFill>
          <p:spPr>
            <a:xfrm>
              <a:off x="490770" y="4079870"/>
              <a:ext cx="1038541" cy="914400"/>
            </a:xfrm>
            <a:prstGeom prst="rect">
              <a:avLst/>
            </a:prstGeom>
          </p:spPr>
        </p:pic>
        <p:cxnSp>
          <p:nvCxnSpPr>
            <p:cNvPr id="25" name="Straight Connector 24"/>
            <p:cNvCxnSpPr/>
            <p:nvPr/>
          </p:nvCxnSpPr>
          <p:spPr>
            <a:xfrm>
              <a:off x="5894982" y="4041919"/>
              <a:ext cx="1211" cy="82296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589025" y="4086594"/>
              <a:ext cx="1211" cy="82296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147295" y="4226051"/>
              <a:ext cx="3129703" cy="369332"/>
            </a:xfrm>
            <a:prstGeom prst="rect">
              <a:avLst/>
            </a:prstGeom>
          </p:spPr>
          <p:txBody>
            <a:bodyPr wrap="none">
              <a:spAutoFit/>
            </a:bodyPr>
            <a:lstStyle/>
            <a:p>
              <a:pPr>
                <a:defRPr/>
              </a:pPr>
              <a:r>
                <a:rPr lang="en-US" dirty="0">
                  <a:solidFill>
                    <a:srgbClr val="002060"/>
                  </a:solidFill>
                </a:rPr>
                <a:t>City Resident Employment Rate</a:t>
              </a:r>
            </a:p>
          </p:txBody>
        </p:sp>
        <p:pic>
          <p:nvPicPr>
            <p:cNvPr id="28" name="Picture 27"/>
            <p:cNvPicPr>
              <a:picLocks noChangeAspect="1"/>
            </p:cNvPicPr>
            <p:nvPr/>
          </p:nvPicPr>
          <p:blipFill>
            <a:blip r:embed="rId6"/>
            <a:stretch>
              <a:fillRect/>
            </a:stretch>
          </p:blipFill>
          <p:spPr>
            <a:xfrm>
              <a:off x="6087427" y="4245329"/>
              <a:ext cx="2776538" cy="416140"/>
            </a:xfrm>
            <a:prstGeom prst="rect">
              <a:avLst/>
            </a:prstGeom>
          </p:spPr>
        </p:pic>
      </p:grpSp>
    </p:spTree>
    <p:extLst>
      <p:ext uri="{BB962C8B-B14F-4D97-AF65-F5344CB8AC3E}">
        <p14:creationId xmlns:p14="http://schemas.microsoft.com/office/powerpoint/2010/main" val="3588059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2"/>
          </p:nvPr>
        </p:nvSpPr>
        <p:spPr/>
        <p:txBody>
          <a:bodyPr/>
          <a:lstStyle/>
          <a:p>
            <a:fld id="{8B34548A-DD63-4BF3-AE1A-ED3F76884619}" type="slidenum">
              <a:rPr lang="en-US" smtClean="0"/>
              <a:t>31</a:t>
            </a:fld>
            <a:endParaRPr lang="en-US" dirty="0"/>
          </a:p>
        </p:txBody>
      </p:sp>
      <p:sp>
        <p:nvSpPr>
          <p:cNvPr id="5" name="Rectangle 4"/>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cxnSp>
        <p:nvCxnSpPr>
          <p:cNvPr id="7" name="Straight Connector 6"/>
          <p:cNvCxnSpPr/>
          <p:nvPr/>
        </p:nvCxnSpPr>
        <p:spPr>
          <a:xfrm>
            <a:off x="560439" y="1034407"/>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08039" y="90821"/>
            <a:ext cx="8305799" cy="830997"/>
          </a:xfrm>
          <a:prstGeom prst="rect">
            <a:avLst/>
          </a:prstGeom>
          <a:noFill/>
        </p:spPr>
        <p:txBody>
          <a:bodyPr wrap="square" rtlCol="0">
            <a:spAutoFit/>
          </a:bodyPr>
          <a:lstStyle/>
          <a:p>
            <a:pPr algn="ctr"/>
            <a:r>
              <a:rPr lang="en-US" sz="4800" dirty="0" smtClean="0">
                <a:solidFill>
                  <a:schemeClr val="accent5">
                    <a:lumMod val="50000"/>
                  </a:schemeClr>
                </a:solidFill>
              </a:rPr>
              <a:t>Maintain or Enhance Services</a:t>
            </a:r>
            <a:endParaRPr lang="en-US" sz="3600" dirty="0">
              <a:solidFill>
                <a:schemeClr val="accent5">
                  <a:lumMod val="50000"/>
                </a:schemeClr>
              </a:solidFill>
            </a:endParaRPr>
          </a:p>
        </p:txBody>
      </p:sp>
      <p:grpSp>
        <p:nvGrpSpPr>
          <p:cNvPr id="2" name="Group 1"/>
          <p:cNvGrpSpPr/>
          <p:nvPr/>
        </p:nvGrpSpPr>
        <p:grpSpPr>
          <a:xfrm>
            <a:off x="149062" y="2812516"/>
            <a:ext cx="8823752" cy="3054613"/>
            <a:chOff x="180911" y="2868251"/>
            <a:chExt cx="8823752" cy="3054613"/>
          </a:xfrm>
        </p:grpSpPr>
        <p:pic>
          <p:nvPicPr>
            <p:cNvPr id="23" name="Picture 22"/>
            <p:cNvPicPr>
              <a:picLocks noChangeAspect="1"/>
            </p:cNvPicPr>
            <p:nvPr/>
          </p:nvPicPr>
          <p:blipFill rotWithShape="1">
            <a:blip r:embed="rId4">
              <a:clrChange>
                <a:clrFrom>
                  <a:srgbClr val="C3C3C3"/>
                </a:clrFrom>
                <a:clrTo>
                  <a:srgbClr val="C3C3C3">
                    <a:alpha val="0"/>
                  </a:srgbClr>
                </a:clrTo>
              </a:clrChange>
              <a:extLst>
                <a:ext uri="{28A0092B-C50C-407E-A947-70E740481C1C}">
                  <a14:useLocalDpi xmlns:a14="http://schemas.microsoft.com/office/drawing/2010/main" val="0"/>
                </a:ext>
              </a:extLst>
            </a:blip>
            <a:srcRect l="70332" r="1251"/>
            <a:stretch/>
          </p:blipFill>
          <p:spPr>
            <a:xfrm>
              <a:off x="434898" y="3308802"/>
              <a:ext cx="1070104" cy="914400"/>
            </a:xfrm>
            <a:prstGeom prst="rect">
              <a:avLst/>
            </a:prstGeom>
          </p:spPr>
        </p:pic>
        <p:sp>
          <p:nvSpPr>
            <p:cNvPr id="3" name="Rectangle 2"/>
            <p:cNvSpPr/>
            <p:nvPr/>
          </p:nvSpPr>
          <p:spPr>
            <a:xfrm>
              <a:off x="180911" y="4632767"/>
              <a:ext cx="8823752" cy="1290097"/>
            </a:xfrm>
            <a:prstGeom prst="rect">
              <a:avLst/>
            </a:prstGeom>
          </p:spPr>
          <p:txBody>
            <a:bodyPr wrap="square">
              <a:spAutoFit/>
            </a:bodyPr>
            <a:lstStyle/>
            <a:p>
              <a:pPr marL="342900" marR="0" lvl="0" indent="-342900">
                <a:spcBef>
                  <a:spcPts val="0"/>
                </a:spcBef>
                <a:spcAft>
                  <a:spcPts val="700"/>
                </a:spcAft>
                <a:buSzPct val="100000"/>
                <a:buFont typeface="Wingdings" panose="05000000000000000000" pitchFamily="2" charset="2"/>
                <a:buChar char="Ø"/>
                <a:tabLst>
                  <a:tab pos="457200" algn="l"/>
                </a:tabLst>
              </a:pPr>
              <a:r>
                <a:rPr lang="en-US" dirty="0" smtClean="0">
                  <a:effectLst/>
                  <a:ea typeface="Times New Roman" panose="02020603050405020304" pitchFamily="18" charset="0"/>
                </a:rPr>
                <a:t>Support for move toward Community Paramedicine in EMS, diverting non-emergency clients to the most appropriate health facilities ($398K).</a:t>
              </a:r>
            </a:p>
            <a:p>
              <a:pPr marL="342900" marR="0" lvl="0" indent="-342900">
                <a:spcBef>
                  <a:spcPts val="0"/>
                </a:spcBef>
                <a:spcAft>
                  <a:spcPts val="700"/>
                </a:spcAft>
                <a:buSzPct val="100000"/>
                <a:buFont typeface="Wingdings" panose="05000000000000000000" pitchFamily="2" charset="2"/>
                <a:buChar char="Ø"/>
                <a:tabLst>
                  <a:tab pos="457200" algn="l"/>
                </a:tabLst>
              </a:pPr>
              <a:r>
                <a:rPr lang="en-US" dirty="0" smtClean="0">
                  <a:ea typeface="Times New Roman" panose="02020603050405020304" pitchFamily="18" charset="0"/>
                </a:rPr>
                <a:t>Establish a 24/7 stabilization center providing sobering services and linkage to care, addressing over-utilization of ER ($205K).</a:t>
              </a:r>
            </a:p>
          </p:txBody>
        </p:sp>
        <p:cxnSp>
          <p:nvCxnSpPr>
            <p:cNvPr id="28" name="Straight Connector 27"/>
            <p:cNvCxnSpPr/>
            <p:nvPr/>
          </p:nvCxnSpPr>
          <p:spPr>
            <a:xfrm>
              <a:off x="1574674" y="3064347"/>
              <a:ext cx="1211" cy="146304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780113" y="3563947"/>
              <a:ext cx="7129627" cy="865"/>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870176" y="3112254"/>
              <a:ext cx="1211" cy="146304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2318319" y="3096285"/>
              <a:ext cx="2809423" cy="369332"/>
            </a:xfrm>
            <a:prstGeom prst="rect">
              <a:avLst/>
            </a:prstGeom>
          </p:spPr>
          <p:txBody>
            <a:bodyPr wrap="none">
              <a:spAutoFit/>
            </a:bodyPr>
            <a:lstStyle/>
            <a:p>
              <a:pPr>
                <a:defRPr/>
              </a:pPr>
              <a:r>
                <a:rPr lang="en-US" dirty="0">
                  <a:solidFill>
                    <a:srgbClr val="002060"/>
                  </a:solidFill>
                </a:rPr>
                <a:t>Total Heroin-Related Deaths</a:t>
              </a:r>
            </a:p>
          </p:txBody>
        </p:sp>
        <p:sp>
          <p:nvSpPr>
            <p:cNvPr id="39" name="Rectangle 38"/>
            <p:cNvSpPr/>
            <p:nvPr/>
          </p:nvSpPr>
          <p:spPr>
            <a:xfrm>
              <a:off x="1780113" y="3645201"/>
              <a:ext cx="3932383" cy="923330"/>
            </a:xfrm>
            <a:prstGeom prst="rect">
              <a:avLst/>
            </a:prstGeom>
          </p:spPr>
          <p:txBody>
            <a:bodyPr wrap="square">
              <a:spAutoFit/>
            </a:bodyPr>
            <a:lstStyle/>
            <a:p>
              <a:pPr>
                <a:defRPr/>
              </a:pPr>
              <a:r>
                <a:rPr lang="en-US" dirty="0">
                  <a:solidFill>
                    <a:srgbClr val="002060"/>
                  </a:solidFill>
                </a:rPr>
                <a:t>Percent of Citizens who Reported More than 8 Days in the Past Month in Which Mental Health was Not Good</a:t>
              </a:r>
            </a:p>
          </p:txBody>
        </p:sp>
        <p:pic>
          <p:nvPicPr>
            <p:cNvPr id="40" name="Picture 39"/>
            <p:cNvPicPr>
              <a:picLocks noChangeAspect="1"/>
            </p:cNvPicPr>
            <p:nvPr/>
          </p:nvPicPr>
          <p:blipFill>
            <a:blip r:embed="rId5"/>
            <a:stretch>
              <a:fillRect/>
            </a:stretch>
          </p:blipFill>
          <p:spPr>
            <a:xfrm>
              <a:off x="5968957" y="2868251"/>
              <a:ext cx="2843213" cy="680967"/>
            </a:xfrm>
            <a:prstGeom prst="rect">
              <a:avLst/>
            </a:prstGeom>
          </p:spPr>
        </p:pic>
        <p:pic>
          <p:nvPicPr>
            <p:cNvPr id="41" name="Picture 40"/>
            <p:cNvPicPr>
              <a:picLocks noChangeAspect="1"/>
            </p:cNvPicPr>
            <p:nvPr/>
          </p:nvPicPr>
          <p:blipFill>
            <a:blip r:embed="rId6"/>
            <a:stretch>
              <a:fillRect/>
            </a:stretch>
          </p:blipFill>
          <p:spPr>
            <a:xfrm>
              <a:off x="6260229" y="3766002"/>
              <a:ext cx="2071688" cy="634976"/>
            </a:xfrm>
            <a:prstGeom prst="rect">
              <a:avLst/>
            </a:prstGeom>
          </p:spPr>
        </p:pic>
      </p:grpSp>
      <p:grpSp>
        <p:nvGrpSpPr>
          <p:cNvPr id="26" name="Group 25"/>
          <p:cNvGrpSpPr/>
          <p:nvPr/>
        </p:nvGrpSpPr>
        <p:grpSpPr>
          <a:xfrm>
            <a:off x="271859" y="1314950"/>
            <a:ext cx="8578158" cy="1288277"/>
            <a:chOff x="408039" y="4835453"/>
            <a:chExt cx="8578158" cy="1288277"/>
          </a:xfrm>
        </p:grpSpPr>
        <p:cxnSp>
          <p:nvCxnSpPr>
            <p:cNvPr id="27" name="Straight Connector 26"/>
            <p:cNvCxnSpPr/>
            <p:nvPr/>
          </p:nvCxnSpPr>
          <p:spPr>
            <a:xfrm>
              <a:off x="5963440" y="4835453"/>
              <a:ext cx="1211" cy="82296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57483" y="4880128"/>
              <a:ext cx="1211" cy="82296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08039" y="5754398"/>
              <a:ext cx="8525595" cy="369332"/>
            </a:xfrm>
            <a:prstGeom prst="rect">
              <a:avLst/>
            </a:prstGeom>
          </p:spPr>
          <p:txBody>
            <a:bodyPr wrap="square">
              <a:spAutoFit/>
            </a:bodyPr>
            <a:lstStyle/>
            <a:p>
              <a:pPr marL="342900" marR="0" lvl="0" indent="-342900">
                <a:spcBef>
                  <a:spcPts val="0"/>
                </a:spcBef>
                <a:spcAft>
                  <a:spcPts val="600"/>
                </a:spcAft>
                <a:buSzPct val="100000"/>
                <a:buFont typeface="Wingdings" panose="05000000000000000000" pitchFamily="2" charset="2"/>
                <a:buChar char="Ø"/>
                <a:tabLst>
                  <a:tab pos="457200" algn="l"/>
                </a:tabLst>
              </a:pPr>
              <a:r>
                <a:rPr lang="en-US" dirty="0" smtClean="0">
                  <a:effectLst/>
                  <a:ea typeface="Times New Roman" panose="02020603050405020304" pitchFamily="18" charset="0"/>
                </a:rPr>
                <a:t>Upgrade HCD surveillance cameras for enforcement of illegal dumping ($80K).</a:t>
              </a:r>
              <a:endParaRPr lang="en-US" dirty="0">
                <a:effectLst/>
                <a:ea typeface="Times New Roman" panose="02020603050405020304" pitchFamily="18" charset="0"/>
              </a:endParaRPr>
            </a:p>
          </p:txBody>
        </p:sp>
        <p:sp>
          <p:nvSpPr>
            <p:cNvPr id="44" name="Rectangle 43"/>
            <p:cNvSpPr/>
            <p:nvPr/>
          </p:nvSpPr>
          <p:spPr>
            <a:xfrm>
              <a:off x="1719942" y="4946105"/>
              <a:ext cx="4572000" cy="646331"/>
            </a:xfrm>
            <a:prstGeom prst="rect">
              <a:avLst/>
            </a:prstGeom>
          </p:spPr>
          <p:txBody>
            <a:bodyPr>
              <a:spAutoFit/>
            </a:bodyPr>
            <a:lstStyle/>
            <a:p>
              <a:pPr>
                <a:defRPr/>
              </a:pPr>
              <a:r>
                <a:rPr lang="en-US" dirty="0">
                  <a:solidFill>
                    <a:srgbClr val="002060"/>
                  </a:solidFill>
                </a:rPr>
                <a:t>Percent of Citizens Rating the Cleanliness of their Neighborhood as ‘Good’ or ‘Excellent’</a:t>
              </a:r>
            </a:p>
          </p:txBody>
        </p:sp>
        <p:pic>
          <p:nvPicPr>
            <p:cNvPr id="45" name="Picture 44"/>
            <p:cNvPicPr>
              <a:picLocks noChangeAspect="1"/>
            </p:cNvPicPr>
            <p:nvPr/>
          </p:nvPicPr>
          <p:blipFill>
            <a:blip r:embed="rId7"/>
            <a:stretch>
              <a:fillRect/>
            </a:stretch>
          </p:blipFill>
          <p:spPr>
            <a:xfrm>
              <a:off x="6214416" y="5016764"/>
              <a:ext cx="2771781" cy="601110"/>
            </a:xfrm>
            <a:prstGeom prst="rect">
              <a:avLst/>
            </a:prstGeom>
          </p:spPr>
        </p:pic>
        <p:pic>
          <p:nvPicPr>
            <p:cNvPr id="46" name="Picture 45"/>
            <p:cNvPicPr>
              <a:picLocks noChangeAspect="1"/>
            </p:cNvPicPr>
            <p:nvPr/>
          </p:nvPicPr>
          <p:blipFill rotWithShape="1">
            <a:blip r:embed="rId4">
              <a:clrChange>
                <a:clrFrom>
                  <a:srgbClr val="C3C3C3"/>
                </a:clrFrom>
                <a:clrTo>
                  <a:srgbClr val="C3C3C3">
                    <a:alpha val="0"/>
                  </a:srgbClr>
                </a:clrTo>
              </a:clrChange>
              <a:extLst>
                <a:ext uri="{28A0092B-C50C-407E-A947-70E740481C1C}">
                  <a14:useLocalDpi xmlns:a14="http://schemas.microsoft.com/office/drawing/2010/main" val="0"/>
                </a:ext>
              </a:extLst>
            </a:blip>
            <a:srcRect l="36414" r="36891"/>
            <a:stretch/>
          </p:blipFill>
          <p:spPr>
            <a:xfrm>
              <a:off x="590985" y="4839998"/>
              <a:ext cx="1005250" cy="914400"/>
            </a:xfrm>
            <a:prstGeom prst="rect">
              <a:avLst/>
            </a:prstGeom>
          </p:spPr>
        </p:pic>
      </p:grpSp>
    </p:spTree>
    <p:extLst>
      <p:ext uri="{BB962C8B-B14F-4D97-AF65-F5344CB8AC3E}">
        <p14:creationId xmlns:p14="http://schemas.microsoft.com/office/powerpoint/2010/main" val="1628807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19953" y="1143000"/>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52500" y="152400"/>
            <a:ext cx="7162800" cy="830997"/>
          </a:xfrm>
          <a:prstGeom prst="rect">
            <a:avLst/>
          </a:prstGeom>
          <a:noFill/>
        </p:spPr>
        <p:txBody>
          <a:bodyPr wrap="square" rtlCol="0">
            <a:spAutoFit/>
          </a:bodyPr>
          <a:lstStyle/>
          <a:p>
            <a:pPr algn="ctr"/>
            <a:r>
              <a:rPr lang="en-US" sz="4800" dirty="0" smtClean="0">
                <a:solidFill>
                  <a:schemeClr val="accent5">
                    <a:lumMod val="50000"/>
                  </a:schemeClr>
                </a:solidFill>
              </a:rPr>
              <a:t>FY17 Budget Highlights</a:t>
            </a:r>
            <a:endParaRPr lang="en-US" sz="4800" dirty="0">
              <a:solidFill>
                <a:schemeClr val="accent5">
                  <a:lumMod val="50000"/>
                </a:schemeClr>
              </a:solidFill>
            </a:endParaRPr>
          </a:p>
        </p:txBody>
      </p:sp>
      <p:sp>
        <p:nvSpPr>
          <p:cNvPr id="3" name="Slide Number Placeholder 2"/>
          <p:cNvSpPr>
            <a:spLocks noGrp="1"/>
          </p:cNvSpPr>
          <p:nvPr>
            <p:ph type="sldNum" sz="quarter" idx="12"/>
          </p:nvPr>
        </p:nvSpPr>
        <p:spPr/>
        <p:txBody>
          <a:bodyPr/>
          <a:lstStyle/>
          <a:p>
            <a:fld id="{8B34548A-DD63-4BF3-AE1A-ED3F76884619}" type="slidenum">
              <a:rPr lang="en-US" smtClean="0"/>
              <a:t>32</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sp>
        <p:nvSpPr>
          <p:cNvPr id="8" name="TextBox 7"/>
          <p:cNvSpPr txBox="1"/>
          <p:nvPr/>
        </p:nvSpPr>
        <p:spPr>
          <a:xfrm>
            <a:off x="235975" y="1301644"/>
            <a:ext cx="5491012" cy="4955203"/>
          </a:xfrm>
          <a:prstGeom prst="rect">
            <a:avLst/>
          </a:prstGeom>
          <a:noFill/>
        </p:spPr>
        <p:txBody>
          <a:bodyPr wrap="square" rtlCol="0">
            <a:spAutoFit/>
          </a:bodyPr>
          <a:lstStyle/>
          <a:p>
            <a:pPr marL="342900" indent="-342900">
              <a:buFont typeface="Wingdings" panose="05000000000000000000" pitchFamily="2" charset="2"/>
              <a:buChar char="ü"/>
            </a:pPr>
            <a:r>
              <a:rPr lang="en-US" sz="2400" dirty="0" smtClean="0">
                <a:solidFill>
                  <a:srgbClr val="002060"/>
                </a:solidFill>
              </a:rPr>
              <a:t>Closes $60 million shortfall</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Enhances school funding</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Continues property tax rate reduction</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Makes Circulator finances sustainable</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Funds citywide Municipal Can program</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Equips police with body cameras</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Continues progress on Ten-Year Financial Plan</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Maintains or enhances most services</a:t>
            </a:r>
          </a:p>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b="1" dirty="0" smtClean="0">
                <a:solidFill>
                  <a:srgbClr val="002060"/>
                </a:solidFill>
              </a:rPr>
              <a:t>Tough but sensible tradeoffs</a:t>
            </a:r>
          </a:p>
          <a:p>
            <a:pPr marL="285750" indent="-285750">
              <a:buFont typeface="Wingdings" panose="05000000000000000000" pitchFamily="2" charset="2"/>
              <a:buChar char="ü"/>
            </a:pPr>
            <a:endParaRPr lang="en-US" dirty="0" smtClean="0">
              <a:solidFill>
                <a:srgbClr val="002060"/>
              </a:solidFill>
            </a:endParaRPr>
          </a:p>
          <a:p>
            <a:pPr marL="285750" indent="-285750">
              <a:buFont typeface="Wingdings" panose="05000000000000000000" pitchFamily="2" charset="2"/>
              <a:buChar char="ü"/>
            </a:pPr>
            <a:endParaRPr lang="en-US" dirty="0">
              <a:solidFill>
                <a:srgbClr val="002060"/>
              </a:solidFill>
            </a:endParaRPr>
          </a:p>
        </p:txBody>
      </p:sp>
      <p:pic>
        <p:nvPicPr>
          <p:cNvPr id="13" name="Picture 12"/>
          <p:cNvPicPr>
            <a:picLocks noChangeAspect="1"/>
          </p:cNvPicPr>
          <p:nvPr/>
        </p:nvPicPr>
        <p:blipFill>
          <a:blip r:embed="rId4"/>
          <a:stretch>
            <a:fillRect/>
          </a:stretch>
        </p:blipFill>
        <p:spPr>
          <a:xfrm rot="350807">
            <a:off x="5617761" y="1446714"/>
            <a:ext cx="3045379" cy="4230608"/>
          </a:xfrm>
          <a:prstGeom prst="rect">
            <a:avLst/>
          </a:prstGeom>
        </p:spPr>
      </p:pic>
    </p:spTree>
    <p:extLst>
      <p:ext uri="{BB962C8B-B14F-4D97-AF65-F5344CB8AC3E}">
        <p14:creationId xmlns:p14="http://schemas.microsoft.com/office/powerpoint/2010/main" val="32183691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sz="3600" dirty="0" smtClean="0">
                <a:solidFill>
                  <a:schemeClr val="accent5">
                    <a:lumMod val="50000"/>
                  </a:schemeClr>
                </a:solidFill>
              </a:rPr>
              <a:t>Tough Choices in the Fiscal 2017 Budget</a:t>
            </a:r>
            <a:endParaRPr lang="en-US" sz="3600" i="1"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fld id="{8B34548A-DD63-4BF3-AE1A-ED3F76884619}" type="slidenum">
              <a:rPr lang="en-US" smtClean="0">
                <a:solidFill>
                  <a:prstClr val="black">
                    <a:tint val="75000"/>
                  </a:prstClr>
                </a:solidFill>
              </a:rPr>
              <a:pPr/>
              <a:t>33</a:t>
            </a:fld>
            <a:endParaRPr lang="en-US" dirty="0">
              <a:solidFill>
                <a:prstClr val="black">
                  <a:tint val="75000"/>
                </a:prstClr>
              </a:solidFill>
            </a:endParaRPr>
          </a:p>
        </p:txBody>
      </p:sp>
      <p:sp>
        <p:nvSpPr>
          <p:cNvPr id="5" name="Rectangle 4"/>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cxnSp>
        <p:nvCxnSpPr>
          <p:cNvPr id="13" name="Straight Connector 12"/>
          <p:cNvCxnSpPr/>
          <p:nvPr/>
        </p:nvCxnSpPr>
        <p:spPr>
          <a:xfrm>
            <a:off x="519953" y="1143000"/>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327152"/>
            <a:ext cx="8229600" cy="4799012"/>
          </a:xfrm>
        </p:spPr>
        <p:txBody>
          <a:bodyPr>
            <a:noAutofit/>
          </a:bodyPr>
          <a:lstStyle/>
          <a:p>
            <a:pPr marL="0" indent="0">
              <a:buNone/>
            </a:pPr>
            <a:r>
              <a:rPr lang="en-US" sz="1900" i="1" dirty="0" smtClean="0"/>
              <a:t>Revenue</a:t>
            </a:r>
          </a:p>
          <a:p>
            <a:r>
              <a:rPr lang="en-US" sz="1900" dirty="0" smtClean="0"/>
              <a:t>New voluntary payment agreement with the City’s major tax-exempt non-profit organizations ($6M)</a:t>
            </a:r>
          </a:p>
          <a:p>
            <a:r>
              <a:rPr lang="en-US" sz="1900" dirty="0"/>
              <a:t>Increasing the Parking Tax from 20% to 24% to fund the Charm City Circulator, including fleet </a:t>
            </a:r>
            <a:r>
              <a:rPr lang="en-US" sz="1900" dirty="0" smtClean="0"/>
              <a:t>replacement ($6M)</a:t>
            </a:r>
            <a:endParaRPr lang="en-US" sz="1900" dirty="0"/>
          </a:p>
          <a:p>
            <a:r>
              <a:rPr lang="en-US" sz="1900" dirty="0"/>
              <a:t>Increasing EMS fees </a:t>
            </a:r>
            <a:r>
              <a:rPr lang="en-US" sz="1900" dirty="0" smtClean="0"/>
              <a:t>($4M)</a:t>
            </a:r>
          </a:p>
          <a:p>
            <a:pPr marL="0" indent="0">
              <a:buNone/>
            </a:pPr>
            <a:r>
              <a:rPr lang="en-US" sz="1900" i="1" dirty="0" smtClean="0"/>
              <a:t>Spending</a:t>
            </a:r>
          </a:p>
          <a:p>
            <a:r>
              <a:rPr lang="en-US" sz="1900" dirty="0"/>
              <a:t>Reducing 225 vacant police officer positions ($20M)</a:t>
            </a:r>
          </a:p>
          <a:p>
            <a:r>
              <a:rPr lang="en-US" sz="1900" dirty="0" smtClean="0"/>
              <a:t>Pay freezes for police officers, firefighters, and sheriff deputies ($6.5M)</a:t>
            </a:r>
          </a:p>
          <a:p>
            <a:r>
              <a:rPr lang="en-US" sz="1900" dirty="0" smtClean="0"/>
              <a:t>Pay crossing guards for hours worked ($1.5M)</a:t>
            </a:r>
          </a:p>
          <a:p>
            <a:r>
              <a:rPr lang="en-US" sz="1900" dirty="0" smtClean="0"/>
              <a:t>Reduce </a:t>
            </a:r>
            <a:r>
              <a:rPr lang="en-US" sz="1900" dirty="0" err="1" smtClean="0"/>
              <a:t>paygo</a:t>
            </a:r>
            <a:r>
              <a:rPr lang="en-US" sz="1900" dirty="0" smtClean="0"/>
              <a:t> capital ($1.5M)</a:t>
            </a:r>
          </a:p>
          <a:p>
            <a:r>
              <a:rPr lang="en-US" sz="1900" dirty="0" smtClean="0"/>
              <a:t>Closure of the Eastern Community Action Center ($0.7M)</a:t>
            </a:r>
          </a:p>
          <a:p>
            <a:r>
              <a:rPr lang="en-US" sz="1900" dirty="0" smtClean="0"/>
              <a:t>Eliminate funding for earmarked grants ($0.6M)</a:t>
            </a:r>
          </a:p>
          <a:p>
            <a:r>
              <a:rPr lang="en-US" sz="1900" dirty="0" smtClean="0"/>
              <a:t>Closure of Northwood and Waverly before and after care centers ($0.2M)</a:t>
            </a:r>
          </a:p>
        </p:txBody>
      </p:sp>
    </p:spTree>
    <p:extLst>
      <p:ext uri="{BB962C8B-B14F-4D97-AF65-F5344CB8AC3E}">
        <p14:creationId xmlns:p14="http://schemas.microsoft.com/office/powerpoint/2010/main" val="31857266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34548A-DD63-4BF3-AE1A-ED3F76884619}" type="slidenum">
              <a:rPr lang="en-US" smtClean="0"/>
              <a:t>34</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cxnSp>
        <p:nvCxnSpPr>
          <p:cNvPr id="11" name="Straight Connector 10"/>
          <p:cNvCxnSpPr/>
          <p:nvPr/>
        </p:nvCxnSpPr>
        <p:spPr>
          <a:xfrm>
            <a:off x="560439" y="1034407"/>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8039" y="90821"/>
            <a:ext cx="8305799" cy="830997"/>
          </a:xfrm>
          <a:prstGeom prst="rect">
            <a:avLst/>
          </a:prstGeom>
          <a:noFill/>
        </p:spPr>
        <p:txBody>
          <a:bodyPr wrap="square" rtlCol="0">
            <a:spAutoFit/>
          </a:bodyPr>
          <a:lstStyle/>
          <a:p>
            <a:pPr algn="ctr"/>
            <a:r>
              <a:rPr lang="en-US" sz="4800" dirty="0" smtClean="0">
                <a:solidFill>
                  <a:schemeClr val="accent5">
                    <a:lumMod val="50000"/>
                  </a:schemeClr>
                </a:solidFill>
              </a:rPr>
              <a:t>Fiscal Risks</a:t>
            </a:r>
            <a:endParaRPr lang="en-US" sz="3600" dirty="0">
              <a:solidFill>
                <a:schemeClr val="accent5">
                  <a:lumMod val="50000"/>
                </a:schemeClr>
              </a:solidFill>
            </a:endParaRPr>
          </a:p>
        </p:txBody>
      </p:sp>
      <p:sp>
        <p:nvSpPr>
          <p:cNvPr id="8" name="Rectangle 7"/>
          <p:cNvSpPr/>
          <p:nvPr/>
        </p:nvSpPr>
        <p:spPr>
          <a:xfrm>
            <a:off x="390833" y="1482088"/>
            <a:ext cx="7268498" cy="4462760"/>
          </a:xfrm>
          <a:prstGeom prst="rect">
            <a:avLst/>
          </a:prstGeom>
        </p:spPr>
        <p:txBody>
          <a:bodyPr wrap="square">
            <a:spAutoFit/>
          </a:bodyPr>
          <a:lstStyle/>
          <a:p>
            <a:pPr marL="342900" indent="-342900">
              <a:spcAft>
                <a:spcPts val="1200"/>
              </a:spcAft>
              <a:buSzPct val="100000"/>
              <a:buFont typeface="Wingdings" panose="05000000000000000000" pitchFamily="2" charset="2"/>
              <a:buChar char="Ø"/>
              <a:tabLst>
                <a:tab pos="457200" algn="l"/>
              </a:tabLst>
            </a:pPr>
            <a:r>
              <a:rPr lang="en-US" sz="3200" dirty="0">
                <a:solidFill>
                  <a:srgbClr val="002060"/>
                </a:solidFill>
                <a:ea typeface="Times New Roman" panose="02020603050405020304" pitchFamily="18" charset="0"/>
              </a:rPr>
              <a:t>Labor </a:t>
            </a:r>
            <a:r>
              <a:rPr lang="en-US" sz="3200" dirty="0" smtClean="0">
                <a:solidFill>
                  <a:srgbClr val="002060"/>
                </a:solidFill>
                <a:ea typeface="Times New Roman" panose="02020603050405020304" pitchFamily="18" charset="0"/>
              </a:rPr>
              <a:t>Negotiations</a:t>
            </a:r>
          </a:p>
          <a:p>
            <a:pPr marL="342900" marR="0" lvl="0" indent="-342900">
              <a:spcBef>
                <a:spcPts val="0"/>
              </a:spcBef>
              <a:spcAft>
                <a:spcPts val="1200"/>
              </a:spcAft>
              <a:buSzPct val="100000"/>
              <a:buFont typeface="Wingdings" panose="05000000000000000000" pitchFamily="2" charset="2"/>
              <a:buChar char="Ø"/>
              <a:tabLst>
                <a:tab pos="457200" algn="l"/>
              </a:tabLst>
            </a:pPr>
            <a:r>
              <a:rPr lang="en-US" sz="3200" dirty="0" smtClean="0">
                <a:solidFill>
                  <a:srgbClr val="002060"/>
                </a:solidFill>
                <a:ea typeface="Times New Roman" panose="02020603050405020304" pitchFamily="18" charset="0"/>
              </a:rPr>
              <a:t>Teacher Pension</a:t>
            </a:r>
          </a:p>
          <a:p>
            <a:pPr marL="342900" marR="0" lvl="0" indent="-342900">
              <a:spcBef>
                <a:spcPts val="0"/>
              </a:spcBef>
              <a:spcAft>
                <a:spcPts val="1200"/>
              </a:spcAft>
              <a:buSzPct val="100000"/>
              <a:buFont typeface="Wingdings" panose="05000000000000000000" pitchFamily="2" charset="2"/>
              <a:buChar char="Ø"/>
              <a:tabLst>
                <a:tab pos="457200" algn="l"/>
              </a:tabLst>
            </a:pPr>
            <a:r>
              <a:rPr lang="en-US" sz="3200" dirty="0" smtClean="0">
                <a:solidFill>
                  <a:srgbClr val="002060"/>
                </a:solidFill>
                <a:ea typeface="Times New Roman" panose="02020603050405020304" pitchFamily="18" charset="0"/>
              </a:rPr>
              <a:t>Termination Leave Payment</a:t>
            </a:r>
          </a:p>
          <a:p>
            <a:pPr marL="342900" marR="0" lvl="0" indent="-342900">
              <a:spcBef>
                <a:spcPts val="0"/>
              </a:spcBef>
              <a:spcAft>
                <a:spcPts val="1200"/>
              </a:spcAft>
              <a:buSzPct val="100000"/>
              <a:buFont typeface="Wingdings" panose="05000000000000000000" pitchFamily="2" charset="2"/>
              <a:buChar char="Ø"/>
              <a:tabLst>
                <a:tab pos="457200" algn="l"/>
              </a:tabLst>
            </a:pPr>
            <a:r>
              <a:rPr lang="en-US" sz="3200" dirty="0" smtClean="0">
                <a:solidFill>
                  <a:srgbClr val="002060"/>
                </a:solidFill>
                <a:ea typeface="Times New Roman" panose="02020603050405020304" pitchFamily="18" charset="0"/>
              </a:rPr>
              <a:t>Trial preparation</a:t>
            </a:r>
          </a:p>
          <a:p>
            <a:pPr marL="342900" indent="-342900">
              <a:spcAft>
                <a:spcPts val="1200"/>
              </a:spcAft>
              <a:buSzPct val="100000"/>
              <a:buFont typeface="Wingdings" panose="05000000000000000000" pitchFamily="2" charset="2"/>
              <a:buChar char="Ø"/>
              <a:tabLst>
                <a:tab pos="457200" algn="l"/>
              </a:tabLst>
            </a:pPr>
            <a:r>
              <a:rPr lang="en-US" sz="3200" dirty="0">
                <a:solidFill>
                  <a:srgbClr val="002060"/>
                </a:solidFill>
                <a:ea typeface="Times New Roman" panose="02020603050405020304" pitchFamily="18" charset="0"/>
              </a:rPr>
              <a:t>Department of Justice </a:t>
            </a:r>
            <a:r>
              <a:rPr lang="en-US" sz="3200" dirty="0" smtClean="0">
                <a:solidFill>
                  <a:srgbClr val="002060"/>
                </a:solidFill>
                <a:ea typeface="Times New Roman" panose="02020603050405020304" pitchFamily="18" charset="0"/>
              </a:rPr>
              <a:t>Review</a:t>
            </a:r>
          </a:p>
          <a:p>
            <a:pPr marL="342900" indent="-342900">
              <a:spcAft>
                <a:spcPts val="1200"/>
              </a:spcAft>
              <a:buSzPct val="100000"/>
              <a:buFont typeface="Wingdings" panose="05000000000000000000" pitchFamily="2" charset="2"/>
              <a:buChar char="Ø"/>
              <a:tabLst>
                <a:tab pos="457200" algn="l"/>
              </a:tabLst>
            </a:pPr>
            <a:r>
              <a:rPr lang="en-US" sz="3200" dirty="0">
                <a:solidFill>
                  <a:srgbClr val="002060"/>
                </a:solidFill>
                <a:ea typeface="Times New Roman" panose="02020603050405020304" pitchFamily="18" charset="0"/>
              </a:rPr>
              <a:t>Pension </a:t>
            </a:r>
            <a:r>
              <a:rPr lang="en-US" sz="3200" dirty="0" smtClean="0">
                <a:solidFill>
                  <a:srgbClr val="002060"/>
                </a:solidFill>
                <a:ea typeface="Times New Roman" panose="02020603050405020304" pitchFamily="18" charset="0"/>
              </a:rPr>
              <a:t>Litigation</a:t>
            </a:r>
            <a:endParaRPr lang="en-US" sz="3200" dirty="0" smtClean="0">
              <a:solidFill>
                <a:srgbClr val="002060"/>
              </a:solidFill>
              <a:effectLst/>
              <a:ea typeface="Times New Roman" panose="02020603050405020304" pitchFamily="18" charset="0"/>
            </a:endParaRPr>
          </a:p>
          <a:p>
            <a:pPr marL="342900" marR="0" lvl="0" indent="-342900">
              <a:spcBef>
                <a:spcPts val="0"/>
              </a:spcBef>
              <a:spcAft>
                <a:spcPts val="1200"/>
              </a:spcAft>
              <a:buSzPct val="100000"/>
              <a:buFont typeface="Wingdings" panose="05000000000000000000" pitchFamily="2" charset="2"/>
              <a:buChar char="Ø"/>
              <a:tabLst>
                <a:tab pos="457200" algn="l"/>
              </a:tabLst>
            </a:pPr>
            <a:r>
              <a:rPr lang="en-US" sz="3200" dirty="0" smtClean="0">
                <a:solidFill>
                  <a:srgbClr val="002060"/>
                </a:solidFill>
                <a:ea typeface="Times New Roman" panose="02020603050405020304" pitchFamily="18" charset="0"/>
              </a:rPr>
              <a:t>Economy</a:t>
            </a:r>
          </a:p>
        </p:txBody>
      </p:sp>
    </p:spTree>
    <p:extLst>
      <p:ext uri="{BB962C8B-B14F-4D97-AF65-F5344CB8AC3E}">
        <p14:creationId xmlns:p14="http://schemas.microsoft.com/office/powerpoint/2010/main" val="4308313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33400" y="2743200"/>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3400" y="1676400"/>
            <a:ext cx="8001000" cy="830997"/>
          </a:xfrm>
          <a:prstGeom prst="rect">
            <a:avLst/>
          </a:prstGeom>
          <a:noFill/>
        </p:spPr>
        <p:txBody>
          <a:bodyPr wrap="square" rtlCol="0">
            <a:spAutoFit/>
          </a:bodyPr>
          <a:lstStyle/>
          <a:p>
            <a:pPr algn="ctr"/>
            <a:r>
              <a:rPr lang="en-US" sz="4800" dirty="0" smtClean="0">
                <a:solidFill>
                  <a:schemeClr val="accent5">
                    <a:lumMod val="50000"/>
                  </a:schemeClr>
                </a:solidFill>
              </a:rPr>
              <a:t>Appendix</a:t>
            </a:r>
            <a:endParaRPr lang="en-US" sz="4800" dirty="0">
              <a:solidFill>
                <a:schemeClr val="accent5">
                  <a:lumMod val="50000"/>
                </a:schemeClr>
              </a:solidFill>
            </a:endParaRPr>
          </a:p>
        </p:txBody>
      </p:sp>
      <p:sp>
        <p:nvSpPr>
          <p:cNvPr id="3" name="Slide Number Placeholder 2"/>
          <p:cNvSpPr>
            <a:spLocks noGrp="1"/>
          </p:cNvSpPr>
          <p:nvPr>
            <p:ph type="sldNum" sz="quarter" idx="12"/>
          </p:nvPr>
        </p:nvSpPr>
        <p:spPr/>
        <p:txBody>
          <a:bodyPr/>
          <a:lstStyle/>
          <a:p>
            <a:fld id="{8B34548A-DD63-4BF3-AE1A-ED3F76884619}" type="slidenum">
              <a:rPr lang="en-US" smtClean="0"/>
              <a:t>35</a:t>
            </a:fld>
            <a:endParaRPr lang="en-US" dirty="0"/>
          </a:p>
        </p:txBody>
      </p:sp>
      <p:sp>
        <p:nvSpPr>
          <p:cNvPr id="8" name="Rectangle 7"/>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2"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spTree>
    <p:extLst>
      <p:ext uri="{BB962C8B-B14F-4D97-AF65-F5344CB8AC3E}">
        <p14:creationId xmlns:p14="http://schemas.microsoft.com/office/powerpoint/2010/main" val="15219338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19953" y="1143000"/>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52500" y="152400"/>
            <a:ext cx="7162800" cy="830997"/>
          </a:xfrm>
          <a:prstGeom prst="rect">
            <a:avLst/>
          </a:prstGeom>
          <a:noFill/>
        </p:spPr>
        <p:txBody>
          <a:bodyPr wrap="square" rtlCol="0">
            <a:spAutoFit/>
          </a:bodyPr>
          <a:lstStyle/>
          <a:p>
            <a:pPr algn="ctr"/>
            <a:r>
              <a:rPr lang="en-US" sz="4800" dirty="0" smtClean="0">
                <a:solidFill>
                  <a:schemeClr val="accent5">
                    <a:lumMod val="50000"/>
                  </a:schemeClr>
                </a:solidFill>
              </a:rPr>
              <a:t>Local Impact Aid</a:t>
            </a:r>
            <a:endParaRPr lang="en-US" sz="4800" dirty="0">
              <a:solidFill>
                <a:schemeClr val="accent5">
                  <a:lumMod val="50000"/>
                </a:schemeClr>
              </a:solidFill>
            </a:endParaRPr>
          </a:p>
        </p:txBody>
      </p:sp>
      <p:sp>
        <p:nvSpPr>
          <p:cNvPr id="3" name="Slide Number Placeholder 2"/>
          <p:cNvSpPr>
            <a:spLocks noGrp="1"/>
          </p:cNvSpPr>
          <p:nvPr>
            <p:ph type="sldNum" sz="quarter" idx="12"/>
          </p:nvPr>
        </p:nvSpPr>
        <p:spPr/>
        <p:txBody>
          <a:bodyPr/>
          <a:lstStyle/>
          <a:p>
            <a:fld id="{8B34548A-DD63-4BF3-AE1A-ED3F76884619}" type="slidenum">
              <a:rPr lang="en-US" smtClean="0"/>
              <a:t>36</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sp>
        <p:nvSpPr>
          <p:cNvPr id="2" name="Rectangle 1"/>
          <p:cNvSpPr/>
          <p:nvPr/>
        </p:nvSpPr>
        <p:spPr>
          <a:xfrm>
            <a:off x="85190" y="1499594"/>
            <a:ext cx="8897420" cy="3970318"/>
          </a:xfrm>
          <a:prstGeom prst="rect">
            <a:avLst/>
          </a:prstGeom>
        </p:spPr>
        <p:txBody>
          <a:bodyPr wrap="square">
            <a:spAutoFit/>
          </a:bodyPr>
          <a:lstStyle/>
          <a:p>
            <a:pPr marL="571500" marR="0" indent="-342900">
              <a:spcBef>
                <a:spcPts val="0"/>
              </a:spcBef>
              <a:spcAft>
                <a:spcPts val="0"/>
              </a:spcAft>
              <a:buFont typeface="Wingdings" panose="05000000000000000000" pitchFamily="2" charset="2"/>
              <a:buChar char="Ø"/>
            </a:pPr>
            <a:r>
              <a:rPr lang="en-US" sz="2400" dirty="0" smtClean="0">
                <a:solidFill>
                  <a:srgbClr val="002060"/>
                </a:solidFill>
                <a:ea typeface="Calibri" panose="020F0502020204030204" pitchFamily="34" charset="0"/>
                <a:cs typeface="Times New Roman" panose="02020603050405020304" pitchFamily="18" charset="0"/>
              </a:rPr>
              <a:t>The </a:t>
            </a:r>
            <a:r>
              <a:rPr lang="en-US" sz="2400" dirty="0">
                <a:solidFill>
                  <a:srgbClr val="002060"/>
                </a:solidFill>
                <a:ea typeface="Calibri" panose="020F0502020204030204" pitchFamily="34" charset="0"/>
                <a:cs typeface="Times New Roman" panose="02020603050405020304" pitchFamily="18" charset="0"/>
              </a:rPr>
              <a:t>Fiscal 2017 budget includes $11.35 million to support projects in the Horseshoe Casino </a:t>
            </a:r>
            <a:r>
              <a:rPr lang="en-US" sz="2400" dirty="0" smtClean="0">
                <a:solidFill>
                  <a:srgbClr val="002060"/>
                </a:solidFill>
                <a:ea typeface="Calibri" panose="020F0502020204030204" pitchFamily="34" charset="0"/>
                <a:cs typeface="Times New Roman" panose="02020603050405020304" pitchFamily="18" charset="0"/>
              </a:rPr>
              <a:t>Area.</a:t>
            </a:r>
            <a:endParaRPr lang="en-US" sz="2400" dirty="0">
              <a:solidFill>
                <a:srgbClr val="002060"/>
              </a:solidFill>
              <a:ea typeface="Calibri" panose="020F0502020204030204" pitchFamily="34" charset="0"/>
              <a:cs typeface="Times New Roman" panose="02020603050405020304" pitchFamily="18" charset="0"/>
            </a:endParaRPr>
          </a:p>
          <a:p>
            <a:pPr marL="1139825" marR="0" indent="-225425">
              <a:spcBef>
                <a:spcPts val="0"/>
              </a:spcBef>
              <a:spcAft>
                <a:spcPts val="0"/>
              </a:spcAft>
              <a:buFont typeface="Wingdings" panose="05000000000000000000" pitchFamily="2" charset="2"/>
              <a:buChar char="§"/>
            </a:pPr>
            <a:r>
              <a:rPr lang="en-US" sz="2000" dirty="0" smtClean="0">
                <a:solidFill>
                  <a:srgbClr val="002060"/>
                </a:solidFill>
                <a:ea typeface="Calibri" panose="020F0502020204030204" pitchFamily="34" charset="0"/>
                <a:cs typeface="Times New Roman" panose="02020603050405020304" pitchFamily="18" charset="0"/>
              </a:rPr>
              <a:t>$</a:t>
            </a:r>
            <a:r>
              <a:rPr lang="en-US" sz="2000" dirty="0">
                <a:solidFill>
                  <a:srgbClr val="002060"/>
                </a:solidFill>
                <a:ea typeface="Calibri" panose="020F0502020204030204" pitchFamily="34" charset="0"/>
                <a:cs typeface="Times New Roman" panose="02020603050405020304" pitchFamily="18" charset="0"/>
              </a:rPr>
              <a:t>8.025 million in the operating budget and $3.325 million in capital </a:t>
            </a:r>
            <a:r>
              <a:rPr lang="en-US" sz="2000" dirty="0" smtClean="0">
                <a:solidFill>
                  <a:srgbClr val="002060"/>
                </a:solidFill>
                <a:ea typeface="Calibri" panose="020F0502020204030204" pitchFamily="34" charset="0"/>
                <a:cs typeface="Times New Roman" panose="02020603050405020304" pitchFamily="18" charset="0"/>
              </a:rPr>
              <a:t>projects.</a:t>
            </a:r>
          </a:p>
          <a:p>
            <a:pPr marL="1028700" marR="0" indent="-342900">
              <a:spcBef>
                <a:spcPts val="0"/>
              </a:spcBef>
              <a:spcAft>
                <a:spcPts val="0"/>
              </a:spcAft>
              <a:buFont typeface="Wingdings" panose="05000000000000000000" pitchFamily="2" charset="2"/>
              <a:buChar char="§"/>
            </a:pPr>
            <a:endParaRPr lang="en-US" sz="600" dirty="0">
              <a:solidFill>
                <a:srgbClr val="002060"/>
              </a:solidFill>
              <a:ea typeface="Calibri" panose="020F0502020204030204" pitchFamily="34" charset="0"/>
              <a:cs typeface="Times New Roman" panose="02020603050405020304" pitchFamily="18" charset="0"/>
            </a:endParaRPr>
          </a:p>
          <a:p>
            <a:pPr marL="571500" marR="0" indent="-342900">
              <a:spcBef>
                <a:spcPts val="0"/>
              </a:spcBef>
              <a:spcAft>
                <a:spcPts val="0"/>
              </a:spcAft>
              <a:buFont typeface="Wingdings" panose="05000000000000000000" pitchFamily="2" charset="2"/>
              <a:buChar char="Ø"/>
            </a:pPr>
            <a:r>
              <a:rPr lang="en-US" sz="2400" dirty="0" smtClean="0">
                <a:solidFill>
                  <a:srgbClr val="002060"/>
                </a:solidFill>
                <a:ea typeface="Calibri" panose="020F0502020204030204" pitchFamily="34" charset="0"/>
                <a:cs typeface="Times New Roman" panose="02020603050405020304" pitchFamily="18" charset="0"/>
              </a:rPr>
              <a:t>Spending </a:t>
            </a:r>
            <a:r>
              <a:rPr lang="en-US" sz="2400" dirty="0">
                <a:solidFill>
                  <a:srgbClr val="002060"/>
                </a:solidFill>
                <a:ea typeface="Calibri" panose="020F0502020204030204" pitchFamily="34" charset="0"/>
                <a:cs typeface="Times New Roman" panose="02020603050405020304" pitchFamily="18" charset="0"/>
              </a:rPr>
              <a:t>plan was developed with community through Local Development </a:t>
            </a:r>
            <a:r>
              <a:rPr lang="en-US" sz="2400" dirty="0" smtClean="0">
                <a:solidFill>
                  <a:srgbClr val="002060"/>
                </a:solidFill>
                <a:ea typeface="Calibri" panose="020F0502020204030204" pitchFamily="34" charset="0"/>
                <a:cs typeface="Times New Roman" panose="02020603050405020304" pitchFamily="18" charset="0"/>
              </a:rPr>
              <a:t>Council.</a:t>
            </a:r>
          </a:p>
          <a:p>
            <a:pPr marL="571500" marR="0" indent="-342900">
              <a:spcBef>
                <a:spcPts val="0"/>
              </a:spcBef>
              <a:spcAft>
                <a:spcPts val="0"/>
              </a:spcAft>
              <a:buFont typeface="Wingdings" panose="05000000000000000000" pitchFamily="2" charset="2"/>
              <a:buChar char="Ø"/>
            </a:pPr>
            <a:endParaRPr lang="en-US" sz="600" dirty="0">
              <a:solidFill>
                <a:srgbClr val="002060"/>
              </a:solidFill>
              <a:ea typeface="Calibri" panose="020F0502020204030204" pitchFamily="34" charset="0"/>
              <a:cs typeface="Times New Roman" panose="02020603050405020304" pitchFamily="18" charset="0"/>
            </a:endParaRPr>
          </a:p>
          <a:p>
            <a:pPr marL="571500" marR="0" indent="-342900">
              <a:spcBef>
                <a:spcPts val="0"/>
              </a:spcBef>
              <a:spcAft>
                <a:spcPts val="0"/>
              </a:spcAft>
              <a:buFont typeface="Wingdings" panose="05000000000000000000" pitchFamily="2" charset="2"/>
              <a:buChar char="Ø"/>
            </a:pPr>
            <a:r>
              <a:rPr lang="en-US" sz="2400" dirty="0" smtClean="0">
                <a:solidFill>
                  <a:srgbClr val="002060"/>
                </a:solidFill>
                <a:ea typeface="Calibri" panose="020F0502020204030204" pitchFamily="34" charset="0"/>
                <a:cs typeface="Times New Roman" panose="02020603050405020304" pitchFamily="18" charset="0"/>
              </a:rPr>
              <a:t>Projects </a:t>
            </a:r>
            <a:r>
              <a:rPr lang="en-US" sz="2400" dirty="0">
                <a:solidFill>
                  <a:srgbClr val="002060"/>
                </a:solidFill>
                <a:ea typeface="Calibri" panose="020F0502020204030204" pitchFamily="34" charset="0"/>
                <a:cs typeface="Times New Roman" panose="02020603050405020304" pitchFamily="18" charset="0"/>
              </a:rPr>
              <a:t>Include:</a:t>
            </a:r>
          </a:p>
          <a:p>
            <a:pPr marL="1139825" marR="0" indent="-225425">
              <a:spcBef>
                <a:spcPts val="0"/>
              </a:spcBef>
              <a:spcAft>
                <a:spcPts val="0"/>
              </a:spcAft>
              <a:buFont typeface="Wingdings" panose="05000000000000000000" pitchFamily="2" charset="2"/>
              <a:buChar char="§"/>
            </a:pPr>
            <a:r>
              <a:rPr lang="en-US" sz="2000" dirty="0" smtClean="0">
                <a:solidFill>
                  <a:srgbClr val="002060"/>
                </a:solidFill>
                <a:ea typeface="Calibri" panose="020F0502020204030204" pitchFamily="34" charset="0"/>
                <a:cs typeface="Times New Roman" panose="02020603050405020304" pitchFamily="18" charset="0"/>
              </a:rPr>
              <a:t>Workforce </a:t>
            </a:r>
            <a:r>
              <a:rPr lang="en-US" sz="2000" dirty="0">
                <a:solidFill>
                  <a:srgbClr val="002060"/>
                </a:solidFill>
                <a:ea typeface="Calibri" panose="020F0502020204030204" pitchFamily="34" charset="0"/>
                <a:cs typeface="Times New Roman" panose="02020603050405020304" pitchFamily="18" charset="0"/>
              </a:rPr>
              <a:t>Training &amp; Employment Connection </a:t>
            </a:r>
            <a:r>
              <a:rPr lang="en-US" sz="2000" dirty="0" smtClean="0">
                <a:solidFill>
                  <a:srgbClr val="002060"/>
                </a:solidFill>
                <a:ea typeface="Calibri" panose="020F0502020204030204" pitchFamily="34" charset="0"/>
                <a:cs typeface="Times New Roman" panose="02020603050405020304" pitchFamily="18" charset="0"/>
              </a:rPr>
              <a:t>Center: </a:t>
            </a:r>
            <a:r>
              <a:rPr lang="en-US" sz="2000" i="1" dirty="0">
                <a:solidFill>
                  <a:srgbClr val="002060"/>
                </a:solidFill>
                <a:ea typeface="Calibri" panose="020F0502020204030204" pitchFamily="34" charset="0"/>
                <a:cs typeface="Times New Roman" panose="02020603050405020304" pitchFamily="18" charset="0"/>
              </a:rPr>
              <a:t>$1.05 million</a:t>
            </a:r>
            <a:endParaRPr lang="en-US" sz="2000" dirty="0">
              <a:solidFill>
                <a:srgbClr val="002060"/>
              </a:solidFill>
              <a:ea typeface="Calibri" panose="020F0502020204030204" pitchFamily="34" charset="0"/>
              <a:cs typeface="Times New Roman" panose="02020603050405020304" pitchFamily="18" charset="0"/>
            </a:endParaRPr>
          </a:p>
          <a:p>
            <a:pPr marL="1139825" marR="0" indent="-225425">
              <a:spcBef>
                <a:spcPts val="0"/>
              </a:spcBef>
              <a:spcAft>
                <a:spcPts val="0"/>
              </a:spcAft>
              <a:buFont typeface="Wingdings" panose="05000000000000000000" pitchFamily="2" charset="2"/>
              <a:buChar char="§"/>
            </a:pPr>
            <a:r>
              <a:rPr lang="en-US" sz="2000" dirty="0" smtClean="0">
                <a:solidFill>
                  <a:srgbClr val="002060"/>
                </a:solidFill>
                <a:ea typeface="Calibri" panose="020F0502020204030204" pitchFamily="34" charset="0"/>
                <a:cs typeface="Times New Roman" panose="02020603050405020304" pitchFamily="18" charset="0"/>
              </a:rPr>
              <a:t>Educational </a:t>
            </a:r>
            <a:r>
              <a:rPr lang="en-US" sz="2000" dirty="0">
                <a:solidFill>
                  <a:srgbClr val="002060"/>
                </a:solidFill>
                <a:ea typeface="Calibri" panose="020F0502020204030204" pitchFamily="34" charset="0"/>
                <a:cs typeface="Times New Roman" panose="02020603050405020304" pitchFamily="18" charset="0"/>
              </a:rPr>
              <a:t>partnerships &amp; food access </a:t>
            </a:r>
            <a:r>
              <a:rPr lang="en-US" sz="2000" dirty="0" smtClean="0">
                <a:solidFill>
                  <a:srgbClr val="002060"/>
                </a:solidFill>
                <a:ea typeface="Calibri" panose="020F0502020204030204" pitchFamily="34" charset="0"/>
                <a:cs typeface="Times New Roman" panose="02020603050405020304" pitchFamily="18" charset="0"/>
              </a:rPr>
              <a:t>initiatives: </a:t>
            </a:r>
            <a:r>
              <a:rPr lang="en-US" sz="2000" i="1" dirty="0">
                <a:solidFill>
                  <a:srgbClr val="002060"/>
                </a:solidFill>
                <a:ea typeface="Calibri" panose="020F0502020204030204" pitchFamily="34" charset="0"/>
                <a:cs typeface="Times New Roman" panose="02020603050405020304" pitchFamily="18" charset="0"/>
              </a:rPr>
              <a:t>$565k</a:t>
            </a:r>
            <a:endParaRPr lang="en-US" sz="2000" dirty="0">
              <a:solidFill>
                <a:srgbClr val="002060"/>
              </a:solidFill>
              <a:ea typeface="Calibri" panose="020F0502020204030204" pitchFamily="34" charset="0"/>
              <a:cs typeface="Times New Roman" panose="02020603050405020304" pitchFamily="18" charset="0"/>
            </a:endParaRPr>
          </a:p>
          <a:p>
            <a:pPr marL="1139825" marR="0" indent="-225425">
              <a:spcBef>
                <a:spcPts val="0"/>
              </a:spcBef>
              <a:spcAft>
                <a:spcPts val="0"/>
              </a:spcAft>
              <a:buFont typeface="Wingdings" panose="05000000000000000000" pitchFamily="2" charset="2"/>
              <a:buChar char="§"/>
            </a:pPr>
            <a:r>
              <a:rPr lang="en-US" sz="2000" dirty="0" smtClean="0">
                <a:solidFill>
                  <a:srgbClr val="002060"/>
                </a:solidFill>
                <a:ea typeface="Calibri" panose="020F0502020204030204" pitchFamily="34" charset="0"/>
                <a:cs typeface="Times New Roman" panose="02020603050405020304" pitchFamily="18" charset="0"/>
              </a:rPr>
              <a:t>Increased </a:t>
            </a:r>
            <a:r>
              <a:rPr lang="en-US" sz="2000" dirty="0">
                <a:solidFill>
                  <a:srgbClr val="002060"/>
                </a:solidFill>
                <a:ea typeface="Calibri" panose="020F0502020204030204" pitchFamily="34" charset="0"/>
                <a:cs typeface="Times New Roman" panose="02020603050405020304" pitchFamily="18" charset="0"/>
              </a:rPr>
              <a:t>public safety &amp; sanitation services in </a:t>
            </a:r>
            <a:r>
              <a:rPr lang="en-US" sz="2000" dirty="0" smtClean="0">
                <a:solidFill>
                  <a:srgbClr val="002060"/>
                </a:solidFill>
                <a:ea typeface="Calibri" panose="020F0502020204030204" pitchFamily="34" charset="0"/>
                <a:cs typeface="Times New Roman" panose="02020603050405020304" pitchFamily="18" charset="0"/>
              </a:rPr>
              <a:t>casino area: </a:t>
            </a:r>
            <a:r>
              <a:rPr lang="en-US" sz="2000" i="1" dirty="0">
                <a:solidFill>
                  <a:srgbClr val="002060"/>
                </a:solidFill>
                <a:ea typeface="Calibri" panose="020F0502020204030204" pitchFamily="34" charset="0"/>
                <a:cs typeface="Times New Roman" panose="02020603050405020304" pitchFamily="18" charset="0"/>
              </a:rPr>
              <a:t>$2.92 </a:t>
            </a:r>
            <a:r>
              <a:rPr lang="en-US" sz="2000" i="1" dirty="0" smtClean="0">
                <a:solidFill>
                  <a:srgbClr val="002060"/>
                </a:solidFill>
                <a:ea typeface="Calibri" panose="020F0502020204030204" pitchFamily="34" charset="0"/>
                <a:cs typeface="Times New Roman" panose="02020603050405020304" pitchFamily="18" charset="0"/>
              </a:rPr>
              <a:t>million</a:t>
            </a:r>
            <a:endParaRPr lang="en-US" sz="2000" dirty="0">
              <a:solidFill>
                <a:srgbClr val="002060"/>
              </a:solidFill>
              <a:ea typeface="Calibri" panose="020F0502020204030204" pitchFamily="34" charset="0"/>
              <a:cs typeface="Times New Roman" panose="02020603050405020304" pitchFamily="18" charset="0"/>
            </a:endParaRPr>
          </a:p>
          <a:p>
            <a:pPr marL="1139825" marR="0" indent="-225425">
              <a:spcBef>
                <a:spcPts val="0"/>
              </a:spcBef>
              <a:spcAft>
                <a:spcPts val="0"/>
              </a:spcAft>
              <a:buFont typeface="Wingdings" panose="05000000000000000000" pitchFamily="2" charset="2"/>
              <a:buChar char="§"/>
            </a:pPr>
            <a:r>
              <a:rPr lang="en-US" sz="2000" dirty="0" smtClean="0">
                <a:solidFill>
                  <a:srgbClr val="002060"/>
                </a:solidFill>
                <a:ea typeface="Calibri" panose="020F0502020204030204" pitchFamily="34" charset="0"/>
                <a:cs typeface="Times New Roman" panose="02020603050405020304" pitchFamily="18" charset="0"/>
              </a:rPr>
              <a:t>Benefit District Support: </a:t>
            </a:r>
            <a:r>
              <a:rPr lang="en-US" sz="2000" i="1" dirty="0">
                <a:solidFill>
                  <a:srgbClr val="002060"/>
                </a:solidFill>
                <a:ea typeface="Calibri" panose="020F0502020204030204" pitchFamily="34" charset="0"/>
                <a:cs typeface="Times New Roman" panose="02020603050405020304" pitchFamily="18" charset="0"/>
              </a:rPr>
              <a:t>$925k</a:t>
            </a:r>
            <a:endParaRPr lang="en-US" sz="2000" dirty="0">
              <a:solidFill>
                <a:srgbClr val="00206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82918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19953" y="1143000"/>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52500" y="152400"/>
            <a:ext cx="7162800" cy="830997"/>
          </a:xfrm>
          <a:prstGeom prst="rect">
            <a:avLst/>
          </a:prstGeom>
          <a:noFill/>
        </p:spPr>
        <p:txBody>
          <a:bodyPr wrap="square" rtlCol="0">
            <a:spAutoFit/>
          </a:bodyPr>
          <a:lstStyle/>
          <a:p>
            <a:pPr algn="ctr"/>
            <a:r>
              <a:rPr lang="en-US" sz="4800" dirty="0" smtClean="0">
                <a:solidFill>
                  <a:schemeClr val="accent5">
                    <a:lumMod val="50000"/>
                  </a:schemeClr>
                </a:solidFill>
              </a:rPr>
              <a:t>State &amp; Federal Funding</a:t>
            </a:r>
            <a:endParaRPr lang="en-US" sz="4800" dirty="0">
              <a:solidFill>
                <a:schemeClr val="accent5">
                  <a:lumMod val="50000"/>
                </a:schemeClr>
              </a:solidFill>
            </a:endParaRPr>
          </a:p>
        </p:txBody>
      </p:sp>
      <p:sp>
        <p:nvSpPr>
          <p:cNvPr id="3" name="Slide Number Placeholder 2"/>
          <p:cNvSpPr>
            <a:spLocks noGrp="1"/>
          </p:cNvSpPr>
          <p:nvPr>
            <p:ph type="sldNum" sz="quarter" idx="12"/>
          </p:nvPr>
        </p:nvSpPr>
        <p:spPr/>
        <p:txBody>
          <a:bodyPr/>
          <a:lstStyle/>
          <a:p>
            <a:fld id="{8B34548A-DD63-4BF3-AE1A-ED3F76884619}" type="slidenum">
              <a:rPr lang="en-US" smtClean="0"/>
              <a:t>37</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sp>
        <p:nvSpPr>
          <p:cNvPr id="2" name="Rectangle 1"/>
          <p:cNvSpPr/>
          <p:nvPr/>
        </p:nvSpPr>
        <p:spPr>
          <a:xfrm>
            <a:off x="11987" y="1369136"/>
            <a:ext cx="9132014" cy="4524315"/>
          </a:xfrm>
          <a:prstGeom prst="rect">
            <a:avLst/>
          </a:prstGeom>
        </p:spPr>
        <p:txBody>
          <a:bodyPr wrap="square">
            <a:spAutoFit/>
          </a:bodyPr>
          <a:lstStyle/>
          <a:p>
            <a:pPr marL="342900" indent="-342900">
              <a:buFont typeface="Wingdings" panose="05000000000000000000" pitchFamily="2" charset="2"/>
              <a:buChar char="Ø"/>
            </a:pPr>
            <a:r>
              <a:rPr lang="en-US" sz="2800" dirty="0">
                <a:solidFill>
                  <a:srgbClr val="002060"/>
                </a:solidFill>
              </a:rPr>
              <a:t>Federal </a:t>
            </a:r>
            <a:r>
              <a:rPr lang="en-US" sz="2800" dirty="0" smtClean="0">
                <a:solidFill>
                  <a:srgbClr val="002060"/>
                </a:solidFill>
              </a:rPr>
              <a:t>Funding Recommended at $168.4 Million:</a:t>
            </a:r>
            <a:endParaRPr lang="en-US" sz="2800" dirty="0">
              <a:solidFill>
                <a:srgbClr val="002060"/>
              </a:solidFill>
            </a:endParaRPr>
          </a:p>
          <a:p>
            <a:pPr marL="800100" lvl="1" indent="-342900">
              <a:buFont typeface="Wingdings" panose="05000000000000000000" pitchFamily="2" charset="2"/>
              <a:buChar char="§"/>
            </a:pPr>
            <a:r>
              <a:rPr lang="en-US" sz="2400" dirty="0">
                <a:solidFill>
                  <a:srgbClr val="002060"/>
                </a:solidFill>
              </a:rPr>
              <a:t>The Fiscal 2017 budget is flat for formula grants awarded through Housing and Urban </a:t>
            </a:r>
            <a:r>
              <a:rPr lang="en-US" sz="2400" dirty="0" smtClean="0">
                <a:solidFill>
                  <a:srgbClr val="002060"/>
                </a:solidFill>
              </a:rPr>
              <a:t>Development.</a:t>
            </a:r>
            <a:endParaRPr lang="en-US" sz="2400" dirty="0">
              <a:solidFill>
                <a:srgbClr val="002060"/>
              </a:solidFill>
            </a:endParaRPr>
          </a:p>
          <a:p>
            <a:pPr marL="1200150" lvl="2" indent="-285750">
              <a:buFont typeface="Arial" panose="020B0604020202020204" pitchFamily="34" charset="0"/>
              <a:buChar char="•"/>
            </a:pPr>
            <a:r>
              <a:rPr lang="en-US" dirty="0" smtClean="0">
                <a:solidFill>
                  <a:srgbClr val="002060"/>
                </a:solidFill>
              </a:rPr>
              <a:t>CDBG </a:t>
            </a:r>
            <a:r>
              <a:rPr lang="en-US" dirty="0">
                <a:solidFill>
                  <a:srgbClr val="002060"/>
                </a:solidFill>
              </a:rPr>
              <a:t>allocation is $19.8 million, consistent with the Fiscal 2016 </a:t>
            </a:r>
            <a:r>
              <a:rPr lang="en-US" dirty="0" smtClean="0">
                <a:solidFill>
                  <a:srgbClr val="002060"/>
                </a:solidFill>
              </a:rPr>
              <a:t>appropriation.</a:t>
            </a:r>
          </a:p>
          <a:p>
            <a:pPr marL="1200150" lvl="2" indent="-285750">
              <a:buFont typeface="Arial" panose="020B0604020202020204" pitchFamily="34" charset="0"/>
              <a:buChar char="•"/>
            </a:pPr>
            <a:endParaRPr lang="en-US" sz="500" dirty="0">
              <a:solidFill>
                <a:srgbClr val="002060"/>
              </a:solidFill>
            </a:endParaRPr>
          </a:p>
          <a:p>
            <a:pPr marL="800100" lvl="1" indent="-342900">
              <a:buFont typeface="Wingdings" panose="05000000000000000000" pitchFamily="2" charset="2"/>
              <a:buChar char="§"/>
            </a:pPr>
            <a:r>
              <a:rPr lang="en-US" sz="2400" dirty="0">
                <a:solidFill>
                  <a:srgbClr val="002060"/>
                </a:solidFill>
              </a:rPr>
              <a:t>$19.9 million for Homeless Services through HUD </a:t>
            </a:r>
            <a:r>
              <a:rPr lang="en-US" sz="2400" dirty="0" smtClean="0">
                <a:solidFill>
                  <a:srgbClr val="002060"/>
                </a:solidFill>
              </a:rPr>
              <a:t>funding.</a:t>
            </a:r>
            <a:endParaRPr lang="en-US" sz="2400" dirty="0">
              <a:solidFill>
                <a:srgbClr val="002060"/>
              </a:solidFill>
            </a:endParaRPr>
          </a:p>
          <a:p>
            <a:pPr marL="1200150" lvl="2" indent="-285750">
              <a:buFont typeface="Arial" panose="020B0604020202020204" pitchFamily="34" charset="0"/>
              <a:buChar char="•"/>
            </a:pPr>
            <a:r>
              <a:rPr lang="en-US" dirty="0">
                <a:solidFill>
                  <a:srgbClr val="002060"/>
                </a:solidFill>
              </a:rPr>
              <a:t>$14.7 million will be devoted to permanent housing </a:t>
            </a:r>
            <a:r>
              <a:rPr lang="en-US" dirty="0" smtClean="0">
                <a:solidFill>
                  <a:srgbClr val="002060"/>
                </a:solidFill>
              </a:rPr>
              <a:t>efforts.</a:t>
            </a:r>
          </a:p>
          <a:p>
            <a:pPr marL="1200150" lvl="2" indent="-285750">
              <a:buFont typeface="Arial" panose="020B0604020202020204" pitchFamily="34" charset="0"/>
              <a:buChar char="•"/>
            </a:pPr>
            <a:endParaRPr lang="en-US" sz="500" dirty="0">
              <a:solidFill>
                <a:srgbClr val="002060"/>
              </a:solidFill>
            </a:endParaRPr>
          </a:p>
          <a:p>
            <a:pPr marL="800100" lvl="1" indent="-342900">
              <a:buFont typeface="Wingdings" panose="05000000000000000000" pitchFamily="2" charset="2"/>
              <a:buChar char="§"/>
            </a:pPr>
            <a:r>
              <a:rPr lang="en-US" sz="2400" dirty="0">
                <a:solidFill>
                  <a:srgbClr val="002060"/>
                </a:solidFill>
              </a:rPr>
              <a:t>$6.8 million </a:t>
            </a:r>
            <a:r>
              <a:rPr lang="en-US" sz="2400" dirty="0" smtClean="0">
                <a:solidFill>
                  <a:srgbClr val="002060"/>
                </a:solidFill>
              </a:rPr>
              <a:t>new </a:t>
            </a:r>
            <a:r>
              <a:rPr lang="en-US" sz="2400" dirty="0">
                <a:solidFill>
                  <a:srgbClr val="002060"/>
                </a:solidFill>
              </a:rPr>
              <a:t>funding for HIV Case Management through </a:t>
            </a:r>
            <a:r>
              <a:rPr lang="en-US" sz="2400" dirty="0" smtClean="0">
                <a:solidFill>
                  <a:srgbClr val="002060"/>
                </a:solidFill>
              </a:rPr>
              <a:t>CDC.</a:t>
            </a:r>
            <a:endParaRPr lang="en-US" sz="2400" dirty="0">
              <a:solidFill>
                <a:srgbClr val="002060"/>
              </a:solidFill>
            </a:endParaRPr>
          </a:p>
          <a:p>
            <a:pPr marL="1200150" lvl="2" indent="-285750">
              <a:buFont typeface="Wingdings" panose="05000000000000000000" pitchFamily="2" charset="2"/>
              <a:buChar char="Ø"/>
            </a:pPr>
            <a:endParaRPr lang="en-US" dirty="0">
              <a:solidFill>
                <a:srgbClr val="002060"/>
              </a:solidFill>
            </a:endParaRPr>
          </a:p>
          <a:p>
            <a:pPr marL="342900" indent="-342900">
              <a:buFont typeface="Wingdings" panose="05000000000000000000" pitchFamily="2" charset="2"/>
              <a:buChar char="Ø"/>
            </a:pPr>
            <a:r>
              <a:rPr lang="en-US" sz="2800" dirty="0">
                <a:solidFill>
                  <a:srgbClr val="002060"/>
                </a:solidFill>
              </a:rPr>
              <a:t>State </a:t>
            </a:r>
            <a:r>
              <a:rPr lang="en-US" sz="2800" dirty="0" smtClean="0">
                <a:solidFill>
                  <a:srgbClr val="002060"/>
                </a:solidFill>
              </a:rPr>
              <a:t>Funding Recommended at $100 Million:</a:t>
            </a:r>
            <a:endParaRPr lang="en-US" sz="2800" dirty="0">
              <a:solidFill>
                <a:srgbClr val="002060"/>
              </a:solidFill>
            </a:endParaRPr>
          </a:p>
          <a:p>
            <a:pPr marL="800100" lvl="1" indent="-342900">
              <a:buFont typeface="Wingdings" panose="05000000000000000000" pitchFamily="2" charset="2"/>
              <a:buChar char="§"/>
            </a:pPr>
            <a:r>
              <a:rPr lang="en-US" sz="2400" dirty="0" smtClean="0">
                <a:solidFill>
                  <a:srgbClr val="002060"/>
                </a:solidFill>
              </a:rPr>
              <a:t>Includes $3.0 </a:t>
            </a:r>
            <a:r>
              <a:rPr lang="en-US" sz="2400" dirty="0">
                <a:solidFill>
                  <a:srgbClr val="002060"/>
                </a:solidFill>
              </a:rPr>
              <a:t>million to support Charm City Circulator </a:t>
            </a:r>
            <a:r>
              <a:rPr lang="en-US" sz="2400" dirty="0" smtClean="0">
                <a:solidFill>
                  <a:srgbClr val="002060"/>
                </a:solidFill>
              </a:rPr>
              <a:t>operations.</a:t>
            </a:r>
          </a:p>
          <a:p>
            <a:pPr marL="800100" lvl="1" indent="-342900">
              <a:buFont typeface="Wingdings" panose="05000000000000000000" pitchFamily="2" charset="2"/>
              <a:buChar char="§"/>
            </a:pPr>
            <a:r>
              <a:rPr lang="en-US" sz="2400" dirty="0" smtClean="0">
                <a:solidFill>
                  <a:srgbClr val="002060"/>
                </a:solidFill>
              </a:rPr>
              <a:t>Includes next installment of the 2-year, $5 million Empower MD grant for weatherization assistance programs.</a:t>
            </a:r>
            <a:endParaRPr lang="en-US" sz="2400" dirty="0">
              <a:solidFill>
                <a:srgbClr val="002060"/>
              </a:solidFill>
            </a:endParaRPr>
          </a:p>
        </p:txBody>
      </p:sp>
    </p:spTree>
    <p:extLst>
      <p:ext uri="{BB962C8B-B14F-4D97-AF65-F5344CB8AC3E}">
        <p14:creationId xmlns:p14="http://schemas.microsoft.com/office/powerpoint/2010/main" val="11431047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19953" y="1143000"/>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52500" y="152400"/>
            <a:ext cx="7162800" cy="830997"/>
          </a:xfrm>
          <a:prstGeom prst="rect">
            <a:avLst/>
          </a:prstGeom>
          <a:noFill/>
        </p:spPr>
        <p:txBody>
          <a:bodyPr wrap="square" rtlCol="0">
            <a:spAutoFit/>
          </a:bodyPr>
          <a:lstStyle/>
          <a:p>
            <a:pPr algn="ctr"/>
            <a:r>
              <a:rPr lang="en-US" sz="4800" dirty="0" smtClean="0">
                <a:solidFill>
                  <a:schemeClr val="accent5">
                    <a:lumMod val="50000"/>
                  </a:schemeClr>
                </a:solidFill>
              </a:rPr>
              <a:t>Utility Funds</a:t>
            </a:r>
            <a:endParaRPr lang="en-US" sz="4800" dirty="0">
              <a:solidFill>
                <a:schemeClr val="accent5">
                  <a:lumMod val="50000"/>
                </a:schemeClr>
              </a:solidFill>
            </a:endParaRPr>
          </a:p>
        </p:txBody>
      </p:sp>
      <p:sp>
        <p:nvSpPr>
          <p:cNvPr id="3" name="Slide Number Placeholder 2"/>
          <p:cNvSpPr>
            <a:spLocks noGrp="1"/>
          </p:cNvSpPr>
          <p:nvPr>
            <p:ph type="sldNum" sz="quarter" idx="12"/>
          </p:nvPr>
        </p:nvSpPr>
        <p:spPr/>
        <p:txBody>
          <a:bodyPr/>
          <a:lstStyle/>
          <a:p>
            <a:fld id="{8B34548A-DD63-4BF3-AE1A-ED3F76884619}" type="slidenum">
              <a:rPr lang="en-US" smtClean="0"/>
              <a:t>38</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sp>
        <p:nvSpPr>
          <p:cNvPr id="2" name="Rectangle 1"/>
          <p:cNvSpPr/>
          <p:nvPr/>
        </p:nvSpPr>
        <p:spPr>
          <a:xfrm>
            <a:off x="152400" y="1441227"/>
            <a:ext cx="8763000" cy="4278094"/>
          </a:xfrm>
          <a:prstGeom prst="rect">
            <a:avLst/>
          </a:prstGeom>
        </p:spPr>
        <p:txBody>
          <a:bodyPr wrap="square">
            <a:spAutoFit/>
          </a:bodyPr>
          <a:lstStyle/>
          <a:p>
            <a:pPr marL="171450" marR="0" lvl="0" indent="-171450">
              <a:spcBef>
                <a:spcPts val="0"/>
              </a:spcBef>
              <a:spcAft>
                <a:spcPts val="0"/>
              </a:spcAft>
              <a:buFont typeface="Wingdings" panose="05000000000000000000" pitchFamily="2" charset="2"/>
              <a:buChar char="Ø"/>
              <a:tabLst>
                <a:tab pos="457200" algn="l"/>
              </a:tabLst>
            </a:pP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Stormwater rates from property owners will remain consistent with Fiscal 2016 levels, </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DPW will announce Water/Wastewater </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rates </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for Fiscal 2017 at a later date.</a:t>
            </a:r>
          </a:p>
          <a:p>
            <a:pPr marL="171450" marR="0" lvl="0" indent="-171450">
              <a:spcBef>
                <a:spcPts val="0"/>
              </a:spcBef>
              <a:spcAft>
                <a:spcPts val="0"/>
              </a:spcAft>
              <a:buFont typeface="Wingdings" panose="05000000000000000000" pitchFamily="2" charset="2"/>
              <a:buChar char="Ø"/>
              <a:tabLst>
                <a:tab pos="457200" algn="l"/>
              </a:tabLst>
            </a:pPr>
            <a:endParaRPr lang="en-US" sz="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spcBef>
                <a:spcPts val="0"/>
              </a:spcBef>
              <a:spcAft>
                <a:spcPts val="0"/>
              </a:spcAft>
              <a:buFont typeface="Wingdings" panose="05000000000000000000" pitchFamily="2" charset="2"/>
              <a:buChar char="Ø"/>
              <a:tabLst>
                <a:tab pos="457200" algn="l"/>
              </a:tabLst>
            </a:pP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Major </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Highlights:</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628650" lvl="1" indent="-171450">
              <a:buFont typeface="Wingdings" panose="05000000000000000000" pitchFamily="2" charset="2"/>
              <a:buChar char="§"/>
              <a:tabLst>
                <a:tab pos="914400" algn="l"/>
              </a:tabLst>
            </a:pPr>
            <a:r>
              <a:rPr lang="en-US" sz="1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Upgrades to the City’s Water meter and billing systems are expected to be completed by </a:t>
            </a:r>
            <a:r>
              <a:rPr lang="en-US" sz="16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October </a:t>
            </a:r>
            <a:r>
              <a:rPr lang="en-US" sz="1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2016 for Baltimore City consumers and </a:t>
            </a:r>
            <a:r>
              <a:rPr lang="en-US" sz="16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July 2017 </a:t>
            </a:r>
            <a:r>
              <a:rPr lang="en-US" sz="1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for Baltimore County consumers. </a:t>
            </a:r>
            <a:endParaRPr lang="en-US" sz="16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spcBef>
                <a:spcPts val="0"/>
              </a:spcBef>
              <a:spcAft>
                <a:spcPts val="0"/>
              </a:spcAft>
              <a:buFont typeface="Wingdings" panose="05000000000000000000" pitchFamily="2" charset="2"/>
              <a:buChar char="§"/>
              <a:tabLst>
                <a:tab pos="914400" algn="l"/>
              </a:tabLst>
            </a:pPr>
            <a:r>
              <a:rPr lang="en-US" sz="16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Implementation </a:t>
            </a:r>
            <a:r>
              <a:rPr lang="en-US" sz="1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of the Pre-Stressed Concrete Cylinder Pipe (PCCP) comprehensive inspection and monitoring program to proactively predict pipeline damage and failures and take appropriate actions to repair or renew.</a:t>
            </a:r>
          </a:p>
          <a:p>
            <a:pPr marL="628650" marR="0" lvl="1" indent="-171450">
              <a:spcBef>
                <a:spcPts val="0"/>
              </a:spcBef>
              <a:spcAft>
                <a:spcPts val="0"/>
              </a:spcAft>
              <a:buFont typeface="Wingdings" panose="05000000000000000000" pitchFamily="2" charset="2"/>
              <a:buChar char="§"/>
              <a:tabLst>
                <a:tab pos="914400" algn="l"/>
              </a:tabLst>
            </a:pPr>
            <a:r>
              <a:rPr lang="en-US" sz="1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Continued implementation of the Sewer Lateral Inspection and Renewal Program which resulted in an over 250% increase in the number of repair locations scheduled in Q4 FY2015.</a:t>
            </a:r>
          </a:p>
          <a:p>
            <a:pPr marL="628650" marR="0" lvl="1" indent="-171450">
              <a:spcBef>
                <a:spcPts val="0"/>
              </a:spcBef>
              <a:spcAft>
                <a:spcPts val="0"/>
              </a:spcAft>
              <a:buFont typeface="Wingdings" panose="05000000000000000000" pitchFamily="2" charset="2"/>
              <a:buChar char="§"/>
              <a:tabLst>
                <a:tab pos="914400" algn="l"/>
              </a:tabLst>
            </a:pPr>
            <a:endParaRPr lang="en-US" sz="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spcBef>
                <a:spcPts val="0"/>
              </a:spcBef>
              <a:spcAft>
                <a:spcPts val="0"/>
              </a:spcAft>
              <a:buFont typeface="Wingdings" panose="05000000000000000000" pitchFamily="2" charset="2"/>
              <a:buChar char="Ø"/>
              <a:tabLst>
                <a:tab pos="457200" algn="l"/>
              </a:tabLst>
            </a:pP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Key Performance Targets:</a:t>
            </a:r>
          </a:p>
          <a:p>
            <a:pPr marL="628650" marR="0" lvl="1" indent="-171450">
              <a:spcBef>
                <a:spcPts val="0"/>
              </a:spcBef>
              <a:spcAft>
                <a:spcPts val="0"/>
              </a:spcAft>
              <a:buFont typeface="Wingdings" panose="05000000000000000000" pitchFamily="2" charset="2"/>
              <a:buChar char="§"/>
              <a:tabLst>
                <a:tab pos="914400" algn="l"/>
              </a:tabLst>
            </a:pPr>
            <a:r>
              <a:rPr lang="en-US" sz="1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232 million gallons of water will be treated daily.</a:t>
            </a:r>
          </a:p>
          <a:p>
            <a:pPr marL="628650" marR="0" lvl="1" indent="-171450">
              <a:spcBef>
                <a:spcPts val="0"/>
              </a:spcBef>
              <a:spcAft>
                <a:spcPts val="0"/>
              </a:spcAft>
              <a:buFont typeface="Wingdings" panose="05000000000000000000" pitchFamily="2" charset="2"/>
              <a:buChar char="§"/>
              <a:tabLst>
                <a:tab pos="914400" algn="l"/>
              </a:tabLst>
            </a:pPr>
            <a:r>
              <a:rPr lang="en-US" sz="1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Department of Public Works will rehab or replace 79,800 linear feet of the water distribution system.</a:t>
            </a:r>
          </a:p>
          <a:p>
            <a:pPr marL="628650" marR="0" lvl="1" indent="-171450">
              <a:spcBef>
                <a:spcPts val="0"/>
              </a:spcBef>
              <a:spcAft>
                <a:spcPts val="0"/>
              </a:spcAft>
              <a:buFont typeface="Wingdings" panose="05000000000000000000" pitchFamily="2" charset="2"/>
              <a:buChar char="§"/>
              <a:tabLst>
                <a:tab pos="914400" algn="l"/>
              </a:tabLst>
            </a:pPr>
            <a:r>
              <a:rPr lang="en-US" sz="1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1.0% of meters will be estimated annually, a decrease of 0.3% from 2015; billing accuracy should improve due to fewer estimates.</a:t>
            </a:r>
            <a:endPar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54781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33400" y="2743200"/>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3400" y="1676400"/>
            <a:ext cx="8001000" cy="830997"/>
          </a:xfrm>
          <a:prstGeom prst="rect">
            <a:avLst/>
          </a:prstGeom>
          <a:noFill/>
        </p:spPr>
        <p:txBody>
          <a:bodyPr wrap="square" rtlCol="0">
            <a:spAutoFit/>
          </a:bodyPr>
          <a:lstStyle/>
          <a:p>
            <a:pPr algn="ctr"/>
            <a:r>
              <a:rPr lang="en-US" sz="4800" dirty="0" smtClean="0">
                <a:solidFill>
                  <a:schemeClr val="accent5">
                    <a:lumMod val="50000"/>
                  </a:schemeClr>
                </a:solidFill>
              </a:rPr>
              <a:t>Ten Year Financial Plan Update</a:t>
            </a:r>
            <a:endParaRPr lang="en-US" sz="4800" dirty="0">
              <a:solidFill>
                <a:schemeClr val="accent5">
                  <a:lumMod val="50000"/>
                </a:schemeClr>
              </a:solidFill>
            </a:endParaRPr>
          </a:p>
        </p:txBody>
      </p:sp>
      <p:sp>
        <p:nvSpPr>
          <p:cNvPr id="3" name="Slide Number Placeholder 2"/>
          <p:cNvSpPr>
            <a:spLocks noGrp="1"/>
          </p:cNvSpPr>
          <p:nvPr>
            <p:ph type="sldNum" sz="quarter" idx="12"/>
          </p:nvPr>
        </p:nvSpPr>
        <p:spPr/>
        <p:txBody>
          <a:bodyPr/>
          <a:lstStyle/>
          <a:p>
            <a:fld id="{8B34548A-DD63-4BF3-AE1A-ED3F76884619}" type="slidenum">
              <a:rPr lang="en-US" smtClean="0"/>
              <a:t>39</a:t>
            </a:fld>
            <a:endParaRPr lang="en-US" dirty="0"/>
          </a:p>
        </p:txBody>
      </p:sp>
      <p:sp>
        <p:nvSpPr>
          <p:cNvPr id="8" name="Rectangle 7"/>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2"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spTree>
    <p:extLst>
      <p:ext uri="{BB962C8B-B14F-4D97-AF65-F5344CB8AC3E}">
        <p14:creationId xmlns:p14="http://schemas.microsoft.com/office/powerpoint/2010/main" val="585595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19953" y="1143000"/>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52500" y="152400"/>
            <a:ext cx="7162800" cy="830997"/>
          </a:xfrm>
          <a:prstGeom prst="rect">
            <a:avLst/>
          </a:prstGeom>
          <a:noFill/>
        </p:spPr>
        <p:txBody>
          <a:bodyPr wrap="square" rtlCol="0">
            <a:spAutoFit/>
          </a:bodyPr>
          <a:lstStyle/>
          <a:p>
            <a:pPr algn="ctr"/>
            <a:r>
              <a:rPr lang="en-US" sz="4800" dirty="0" smtClean="0">
                <a:solidFill>
                  <a:schemeClr val="accent5">
                    <a:lumMod val="50000"/>
                  </a:schemeClr>
                </a:solidFill>
              </a:rPr>
              <a:t>CLS Cost Drivers</a:t>
            </a:r>
            <a:endParaRPr lang="en-US" sz="4800" dirty="0">
              <a:solidFill>
                <a:schemeClr val="accent5">
                  <a:lumMod val="50000"/>
                </a:schemeClr>
              </a:solidFill>
            </a:endParaRPr>
          </a:p>
        </p:txBody>
      </p:sp>
      <p:sp>
        <p:nvSpPr>
          <p:cNvPr id="2" name="TextBox 1"/>
          <p:cNvSpPr txBox="1"/>
          <p:nvPr/>
        </p:nvSpPr>
        <p:spPr>
          <a:xfrm>
            <a:off x="2743200" y="2438400"/>
            <a:ext cx="4495800" cy="369332"/>
          </a:xfrm>
          <a:prstGeom prst="rect">
            <a:avLst/>
          </a:prstGeom>
          <a:noFill/>
        </p:spPr>
        <p:txBody>
          <a:bodyPr wrap="square" rtlCol="0">
            <a:spAutoFit/>
          </a:bodyPr>
          <a:lstStyle/>
          <a:p>
            <a:r>
              <a:rPr lang="en-US" dirty="0" smtClean="0"/>
              <a:t>Infographic</a:t>
            </a:r>
            <a:endParaRPr lang="en-US" dirty="0"/>
          </a:p>
        </p:txBody>
      </p:sp>
      <p:pic>
        <p:nvPicPr>
          <p:cNvPr id="4" name="Picture 3"/>
          <p:cNvPicPr>
            <a:picLocks noChangeAspect="1"/>
          </p:cNvPicPr>
          <p:nvPr/>
        </p:nvPicPr>
        <p:blipFill rotWithShape="1">
          <a:blip r:embed="rId3"/>
          <a:srcRect l="1523" r="2569"/>
          <a:stretch/>
        </p:blipFill>
        <p:spPr>
          <a:xfrm>
            <a:off x="304800" y="53565"/>
            <a:ext cx="8534400" cy="6750870"/>
          </a:xfrm>
          <a:prstGeom prst="rect">
            <a:avLst/>
          </a:prstGeom>
        </p:spPr>
      </p:pic>
      <p:sp>
        <p:nvSpPr>
          <p:cNvPr id="3" name="Slide Number Placeholder 2"/>
          <p:cNvSpPr>
            <a:spLocks noGrp="1"/>
          </p:cNvSpPr>
          <p:nvPr>
            <p:ph type="sldNum" sz="quarter" idx="12"/>
          </p:nvPr>
        </p:nvSpPr>
        <p:spPr/>
        <p:txBody>
          <a:bodyPr/>
          <a:lstStyle/>
          <a:p>
            <a:fld id="{8B34548A-DD63-4BF3-AE1A-ED3F76884619}" type="slidenum">
              <a:rPr lang="en-US" smtClean="0"/>
              <a:t>4</a:t>
            </a:fld>
            <a:endParaRPr lang="en-US" dirty="0"/>
          </a:p>
        </p:txBody>
      </p:sp>
    </p:spTree>
    <p:extLst>
      <p:ext uri="{BB962C8B-B14F-4D97-AF65-F5344CB8AC3E}">
        <p14:creationId xmlns:p14="http://schemas.microsoft.com/office/powerpoint/2010/main" val="1827063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34548A-DD63-4BF3-AE1A-ED3F76884619}" type="slidenum">
              <a:rPr lang="en-US" smtClean="0"/>
              <a:t>40</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cxnSp>
        <p:nvCxnSpPr>
          <p:cNvPr id="11" name="Straight Connector 10"/>
          <p:cNvCxnSpPr/>
          <p:nvPr/>
        </p:nvCxnSpPr>
        <p:spPr>
          <a:xfrm>
            <a:off x="571500" y="955021"/>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8040" y="54111"/>
            <a:ext cx="8305799" cy="830997"/>
          </a:xfrm>
          <a:prstGeom prst="rect">
            <a:avLst/>
          </a:prstGeom>
          <a:noFill/>
        </p:spPr>
        <p:txBody>
          <a:bodyPr wrap="square" rtlCol="0">
            <a:spAutoFit/>
          </a:bodyPr>
          <a:lstStyle/>
          <a:p>
            <a:pPr algn="ctr"/>
            <a:r>
              <a:rPr lang="en-US" sz="4800" dirty="0" smtClean="0">
                <a:solidFill>
                  <a:schemeClr val="accent5">
                    <a:lumMod val="50000"/>
                  </a:schemeClr>
                </a:solidFill>
              </a:rPr>
              <a:t>Original 10 Year Plan Projection</a:t>
            </a:r>
            <a:endParaRPr lang="en-US" sz="3600" dirty="0">
              <a:solidFill>
                <a:schemeClr val="accent5">
                  <a:lumMod val="50000"/>
                </a:schemeClr>
              </a:solidFill>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5120" y="1143000"/>
            <a:ext cx="6373760" cy="4837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08442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71499" y="1232594"/>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19099" y="-100277"/>
            <a:ext cx="8305799" cy="1384995"/>
          </a:xfrm>
          <a:prstGeom prst="rect">
            <a:avLst/>
          </a:prstGeom>
          <a:noFill/>
        </p:spPr>
        <p:txBody>
          <a:bodyPr wrap="square" rtlCol="0">
            <a:spAutoFit/>
          </a:bodyPr>
          <a:lstStyle/>
          <a:p>
            <a:pPr algn="ctr"/>
            <a:r>
              <a:rPr lang="en-US" sz="4800" dirty="0" smtClean="0">
                <a:solidFill>
                  <a:schemeClr val="accent5">
                    <a:lumMod val="50000"/>
                  </a:schemeClr>
                </a:solidFill>
              </a:rPr>
              <a:t>10 Year Plan: </a:t>
            </a:r>
            <a:br>
              <a:rPr lang="en-US" sz="4800" dirty="0" smtClean="0">
                <a:solidFill>
                  <a:schemeClr val="accent5">
                    <a:lumMod val="50000"/>
                  </a:schemeClr>
                </a:solidFill>
              </a:rPr>
            </a:br>
            <a:r>
              <a:rPr lang="en-US" sz="3600" dirty="0" smtClean="0">
                <a:solidFill>
                  <a:schemeClr val="accent5">
                    <a:lumMod val="50000"/>
                  </a:schemeClr>
                </a:solidFill>
              </a:rPr>
              <a:t>34% Reduction in Cumulative Gap</a:t>
            </a:r>
            <a:endParaRPr lang="en-US" sz="3600" dirty="0">
              <a:solidFill>
                <a:schemeClr val="accent5">
                  <a:lumMod val="50000"/>
                </a:schemeClr>
              </a:solidFill>
            </a:endParaRPr>
          </a:p>
        </p:txBody>
      </p:sp>
      <p:sp>
        <p:nvSpPr>
          <p:cNvPr id="3" name="Slide Number Placeholder 2"/>
          <p:cNvSpPr>
            <a:spLocks noGrp="1"/>
          </p:cNvSpPr>
          <p:nvPr>
            <p:ph type="sldNum" sz="quarter" idx="12"/>
          </p:nvPr>
        </p:nvSpPr>
        <p:spPr/>
        <p:txBody>
          <a:bodyPr/>
          <a:lstStyle/>
          <a:p>
            <a:fld id="{8B34548A-DD63-4BF3-AE1A-ED3F76884619}" type="slidenum">
              <a:rPr lang="en-US" smtClean="0"/>
              <a:t>41</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sp>
        <p:nvSpPr>
          <p:cNvPr id="5" name="TextBox 4"/>
          <p:cNvSpPr txBox="1"/>
          <p:nvPr/>
        </p:nvSpPr>
        <p:spPr>
          <a:xfrm>
            <a:off x="114301" y="5298721"/>
            <a:ext cx="8915399" cy="830997"/>
          </a:xfrm>
          <a:prstGeom prst="rect">
            <a:avLst/>
          </a:prstGeom>
          <a:noFill/>
        </p:spPr>
        <p:txBody>
          <a:bodyPr wrap="square" rtlCol="0">
            <a:spAutoFit/>
          </a:bodyPr>
          <a:lstStyle/>
          <a:p>
            <a:pPr algn="ctr"/>
            <a:r>
              <a:rPr lang="en-US" sz="2400" dirty="0" smtClean="0">
                <a:solidFill>
                  <a:srgbClr val="002060"/>
                </a:solidFill>
              </a:rPr>
              <a:t>The </a:t>
            </a:r>
            <a:r>
              <a:rPr lang="en-US" sz="2400" dirty="0" smtClean="0">
                <a:solidFill>
                  <a:srgbClr val="FF0000"/>
                </a:solidFill>
              </a:rPr>
              <a:t>baseline deficit</a:t>
            </a:r>
            <a:r>
              <a:rPr lang="en-US" sz="2400" dirty="0" smtClean="0">
                <a:solidFill>
                  <a:schemeClr val="accent2">
                    <a:lumMod val="75000"/>
                  </a:schemeClr>
                </a:solidFill>
              </a:rPr>
              <a:t> </a:t>
            </a:r>
            <a:r>
              <a:rPr lang="en-US" sz="2400" dirty="0" smtClean="0">
                <a:solidFill>
                  <a:srgbClr val="002060"/>
                </a:solidFill>
              </a:rPr>
              <a:t>of </a:t>
            </a:r>
            <a:r>
              <a:rPr lang="en-US" sz="2400" dirty="0" smtClean="0">
                <a:solidFill>
                  <a:srgbClr val="FF0000"/>
                </a:solidFill>
              </a:rPr>
              <a:t>$491M </a:t>
            </a:r>
            <a:r>
              <a:rPr lang="en-US" sz="2400" dirty="0" smtClean="0">
                <a:solidFill>
                  <a:srgbClr val="002060"/>
                </a:solidFill>
              </a:rPr>
              <a:t>represents a </a:t>
            </a:r>
            <a:r>
              <a:rPr lang="en-US" sz="2400" u="sng" dirty="0" smtClean="0">
                <a:solidFill>
                  <a:srgbClr val="002060"/>
                </a:solidFill>
              </a:rPr>
              <a:t>34% reduction </a:t>
            </a:r>
            <a:r>
              <a:rPr lang="en-US" sz="2400" dirty="0" smtClean="0">
                <a:solidFill>
                  <a:srgbClr val="002060"/>
                </a:solidFill>
              </a:rPr>
              <a:t>from the original cumulative gap of </a:t>
            </a:r>
            <a:r>
              <a:rPr lang="en-US" sz="2400" u="sng" dirty="0" smtClean="0">
                <a:solidFill>
                  <a:srgbClr val="002060"/>
                </a:solidFill>
              </a:rPr>
              <a:t>$745M</a:t>
            </a:r>
            <a:r>
              <a:rPr lang="en-US" sz="2400" dirty="0" smtClean="0">
                <a:solidFill>
                  <a:srgbClr val="002060"/>
                </a:solidFill>
              </a:rPr>
              <a:t>.</a:t>
            </a:r>
            <a:endParaRPr lang="en-US" sz="2400" dirty="0">
              <a:solidFill>
                <a:srgbClr val="002060"/>
              </a:solidFill>
            </a:endParaRPr>
          </a:p>
        </p:txBody>
      </p:sp>
      <p:pic>
        <p:nvPicPr>
          <p:cNvPr id="6" name="Picture 5"/>
          <p:cNvPicPr>
            <a:picLocks noChangeAspect="1"/>
          </p:cNvPicPr>
          <p:nvPr/>
        </p:nvPicPr>
        <p:blipFill>
          <a:blip r:embed="rId4"/>
          <a:stretch>
            <a:fillRect/>
          </a:stretch>
        </p:blipFill>
        <p:spPr>
          <a:xfrm>
            <a:off x="1069875" y="1336842"/>
            <a:ext cx="7004248" cy="3919398"/>
          </a:xfrm>
          <a:prstGeom prst="rect">
            <a:avLst/>
          </a:prstGeom>
        </p:spPr>
      </p:pic>
    </p:spTree>
    <p:extLst>
      <p:ext uri="{BB962C8B-B14F-4D97-AF65-F5344CB8AC3E}">
        <p14:creationId xmlns:p14="http://schemas.microsoft.com/office/powerpoint/2010/main" val="38802378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34548A-DD63-4BF3-AE1A-ED3F76884619}" type="slidenum">
              <a:rPr lang="en-US" smtClean="0"/>
              <a:t>42</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cxnSp>
        <p:nvCxnSpPr>
          <p:cNvPr id="13" name="Straight Connector 12"/>
          <p:cNvCxnSpPr/>
          <p:nvPr/>
        </p:nvCxnSpPr>
        <p:spPr>
          <a:xfrm>
            <a:off x="571499" y="1304821"/>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19100" y="-89595"/>
            <a:ext cx="8305799" cy="1384995"/>
          </a:xfrm>
          <a:prstGeom prst="rect">
            <a:avLst/>
          </a:prstGeom>
          <a:noFill/>
        </p:spPr>
        <p:txBody>
          <a:bodyPr wrap="square" rtlCol="0">
            <a:spAutoFit/>
          </a:bodyPr>
          <a:lstStyle/>
          <a:p>
            <a:pPr algn="ctr"/>
            <a:r>
              <a:rPr lang="en-US" sz="4800" dirty="0" smtClean="0">
                <a:solidFill>
                  <a:schemeClr val="accent5">
                    <a:lumMod val="50000"/>
                  </a:schemeClr>
                </a:solidFill>
              </a:rPr>
              <a:t>10 Year Plan: </a:t>
            </a:r>
            <a:br>
              <a:rPr lang="en-US" sz="4800" dirty="0" smtClean="0">
                <a:solidFill>
                  <a:schemeClr val="accent5">
                    <a:lumMod val="50000"/>
                  </a:schemeClr>
                </a:solidFill>
              </a:rPr>
            </a:br>
            <a:r>
              <a:rPr lang="en-US" sz="3600" dirty="0" smtClean="0">
                <a:solidFill>
                  <a:schemeClr val="accent5">
                    <a:lumMod val="50000"/>
                  </a:schemeClr>
                </a:solidFill>
              </a:rPr>
              <a:t>Initiatives Completed</a:t>
            </a:r>
            <a:endParaRPr lang="en-US" sz="3600" dirty="0">
              <a:solidFill>
                <a:schemeClr val="accent5">
                  <a:lumMod val="50000"/>
                </a:schemeClr>
              </a:solidFill>
            </a:endParaRPr>
          </a:p>
        </p:txBody>
      </p:sp>
      <p:sp>
        <p:nvSpPr>
          <p:cNvPr id="15" name="Right Brace 14"/>
          <p:cNvSpPr/>
          <p:nvPr/>
        </p:nvSpPr>
        <p:spPr>
          <a:xfrm>
            <a:off x="5395450" y="1828799"/>
            <a:ext cx="685800" cy="2667001"/>
          </a:xfrm>
          <a:prstGeom prst="rightBrace">
            <a:avLst>
              <a:gd name="adj1" fmla="val 8333"/>
              <a:gd name="adj2" fmla="val 38076"/>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6"/>
              </a:solidFill>
            </a:endParaRPr>
          </a:p>
        </p:txBody>
      </p:sp>
      <p:sp>
        <p:nvSpPr>
          <p:cNvPr id="16" name="TextBox 15"/>
          <p:cNvSpPr txBox="1"/>
          <p:nvPr/>
        </p:nvSpPr>
        <p:spPr>
          <a:xfrm>
            <a:off x="6248400" y="2209800"/>
            <a:ext cx="2438400" cy="1261884"/>
          </a:xfrm>
          <a:prstGeom prst="rect">
            <a:avLst/>
          </a:prstGeom>
          <a:noFill/>
        </p:spPr>
        <p:txBody>
          <a:bodyPr wrap="square" rtlCol="0">
            <a:spAutoFit/>
          </a:bodyPr>
          <a:lstStyle/>
          <a:p>
            <a:r>
              <a:rPr lang="en-US" sz="4800" dirty="0" smtClean="0">
                <a:solidFill>
                  <a:schemeClr val="accent5"/>
                </a:solidFill>
                <a:latin typeface="Arial Black" panose="020B0A04020102020204" pitchFamily="34" charset="0"/>
              </a:rPr>
              <a:t>$535M</a:t>
            </a:r>
          </a:p>
          <a:p>
            <a:r>
              <a:rPr lang="en-US" sz="2800" dirty="0" smtClean="0">
                <a:solidFill>
                  <a:schemeClr val="accent5"/>
                </a:solidFill>
                <a:latin typeface="Arial Black" panose="020B0A04020102020204" pitchFamily="34" charset="0"/>
              </a:rPr>
              <a:t>(savings)</a:t>
            </a:r>
            <a:endParaRPr lang="en-US" sz="2400" dirty="0">
              <a:solidFill>
                <a:schemeClr val="accent5"/>
              </a:solidFill>
              <a:latin typeface="Arial Black" panose="020B0A04020102020204" pitchFamily="34" charset="0"/>
            </a:endParaRPr>
          </a:p>
        </p:txBody>
      </p:sp>
      <p:sp>
        <p:nvSpPr>
          <p:cNvPr id="17" name="Left Brace 16"/>
          <p:cNvSpPr/>
          <p:nvPr/>
        </p:nvSpPr>
        <p:spPr>
          <a:xfrm rot="10800000">
            <a:off x="5395450" y="4522287"/>
            <a:ext cx="762000" cy="1268913"/>
          </a:xfrm>
          <a:prstGeom prst="leftBrace">
            <a:avLst>
              <a:gd name="adj1" fmla="val 8333"/>
              <a:gd name="adj2" fmla="val 47353"/>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6248400" y="4572001"/>
            <a:ext cx="2590800" cy="1261884"/>
          </a:xfrm>
          <a:prstGeom prst="rect">
            <a:avLst/>
          </a:prstGeom>
          <a:noFill/>
        </p:spPr>
        <p:txBody>
          <a:bodyPr wrap="square" rtlCol="0">
            <a:spAutoFit/>
          </a:bodyPr>
          <a:lstStyle/>
          <a:p>
            <a:r>
              <a:rPr lang="en-US" sz="4800" dirty="0" smtClean="0">
                <a:solidFill>
                  <a:schemeClr val="accent3"/>
                </a:solidFill>
                <a:latin typeface="Arial Black" panose="020B0A04020102020204" pitchFamily="34" charset="0"/>
              </a:rPr>
              <a:t>-$260M</a:t>
            </a:r>
          </a:p>
          <a:p>
            <a:pPr algn="ctr"/>
            <a:r>
              <a:rPr lang="en-US" sz="2800" dirty="0" smtClean="0">
                <a:solidFill>
                  <a:schemeClr val="accent3"/>
                </a:solidFill>
                <a:latin typeface="Arial Black" panose="020B0A04020102020204" pitchFamily="34" charset="0"/>
              </a:rPr>
              <a:t>(costs)</a:t>
            </a:r>
            <a:endParaRPr lang="en-US" sz="2800" dirty="0">
              <a:solidFill>
                <a:schemeClr val="accent3"/>
              </a:solidFill>
              <a:latin typeface="Arial Black" panose="020B0A04020102020204" pitchFamily="34" charset="0"/>
            </a:endParaRPr>
          </a:p>
        </p:txBody>
      </p:sp>
      <p:pic>
        <p:nvPicPr>
          <p:cNvPr id="4" name="Picture 3"/>
          <p:cNvPicPr>
            <a:picLocks noChangeAspect="1"/>
          </p:cNvPicPr>
          <p:nvPr/>
        </p:nvPicPr>
        <p:blipFill>
          <a:blip r:embed="rId4"/>
          <a:stretch>
            <a:fillRect/>
          </a:stretch>
        </p:blipFill>
        <p:spPr>
          <a:xfrm>
            <a:off x="1629697" y="1394098"/>
            <a:ext cx="3598602" cy="4768411"/>
          </a:xfrm>
          <a:prstGeom prst="rect">
            <a:avLst/>
          </a:prstGeom>
        </p:spPr>
      </p:pic>
    </p:spTree>
    <p:extLst>
      <p:ext uri="{BB962C8B-B14F-4D97-AF65-F5344CB8AC3E}">
        <p14:creationId xmlns:p14="http://schemas.microsoft.com/office/powerpoint/2010/main" val="20803042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34548A-DD63-4BF3-AE1A-ED3F76884619}" type="slidenum">
              <a:rPr lang="en-US" smtClean="0"/>
              <a:t>43</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cxnSp>
        <p:nvCxnSpPr>
          <p:cNvPr id="11" name="Straight Connector 10"/>
          <p:cNvCxnSpPr/>
          <p:nvPr/>
        </p:nvCxnSpPr>
        <p:spPr>
          <a:xfrm>
            <a:off x="571500" y="955021"/>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8040" y="54111"/>
            <a:ext cx="8305799" cy="830997"/>
          </a:xfrm>
          <a:prstGeom prst="rect">
            <a:avLst/>
          </a:prstGeom>
          <a:noFill/>
        </p:spPr>
        <p:txBody>
          <a:bodyPr wrap="square" rtlCol="0">
            <a:spAutoFit/>
          </a:bodyPr>
          <a:lstStyle/>
          <a:p>
            <a:pPr algn="ctr"/>
            <a:r>
              <a:rPr lang="en-US" sz="4800" dirty="0" smtClean="0">
                <a:solidFill>
                  <a:schemeClr val="accent5">
                    <a:lumMod val="50000"/>
                  </a:schemeClr>
                </a:solidFill>
              </a:rPr>
              <a:t>Future Initiatives</a:t>
            </a:r>
            <a:endParaRPr lang="en-US" sz="3600" dirty="0">
              <a:solidFill>
                <a:schemeClr val="accent5">
                  <a:lumMod val="50000"/>
                </a:schemeClr>
              </a:solidFill>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9395">
            <a:off x="5089538" y="2232278"/>
            <a:ext cx="3647183" cy="2291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6"/>
          <p:cNvSpPr txBox="1">
            <a:spLocks/>
          </p:cNvSpPr>
          <p:nvPr/>
        </p:nvSpPr>
        <p:spPr>
          <a:xfrm>
            <a:off x="152400" y="1171698"/>
            <a:ext cx="4762500" cy="47884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eaLnBrk="0" fontAlgn="base" hangingPunct="0">
              <a:spcBef>
                <a:spcPct val="0"/>
              </a:spcBef>
              <a:buFont typeface="Wingdings" panose="05000000000000000000" pitchFamily="2" charset="2"/>
              <a:buChar char="Ø"/>
            </a:pPr>
            <a:r>
              <a:rPr lang="en-US" sz="1600" b="1" dirty="0" smtClean="0">
                <a:solidFill>
                  <a:srgbClr val="196519"/>
                </a:solidFill>
              </a:rPr>
              <a:t>Structural Budget Balance:</a:t>
            </a:r>
            <a:r>
              <a:rPr lang="en-US" sz="1600" dirty="0" smtClean="0">
                <a:solidFill>
                  <a:srgbClr val="196519"/>
                </a:solidFill>
              </a:rPr>
              <a:t> </a:t>
            </a:r>
            <a:r>
              <a:rPr lang="en-US" sz="1600" dirty="0" smtClean="0"/>
              <a:t>A hybrid pension system for new sworn fire and police </a:t>
            </a:r>
            <a:r>
              <a:rPr lang="en-US" sz="1600" dirty="0"/>
              <a:t>e</a:t>
            </a:r>
            <a:r>
              <a:rPr lang="en-US" sz="1600" dirty="0" smtClean="0"/>
              <a:t>mployees, continued workforce streamlining, VOIP to reduce telephone costs, fleet </a:t>
            </a:r>
            <a:r>
              <a:rPr lang="en-US" sz="1600" dirty="0"/>
              <a:t>r</a:t>
            </a:r>
            <a:r>
              <a:rPr lang="en-US" sz="1600" dirty="0" smtClean="0"/>
              <a:t>ightsizing, further changes to health benefit plans.</a:t>
            </a:r>
          </a:p>
          <a:p>
            <a:pPr eaLnBrk="0" fontAlgn="base" hangingPunct="0">
              <a:spcBef>
                <a:spcPct val="0"/>
              </a:spcBef>
              <a:buFont typeface="Wingdings" panose="05000000000000000000" pitchFamily="2" charset="2"/>
              <a:buChar char="Ø"/>
            </a:pPr>
            <a:r>
              <a:rPr lang="en-US" sz="1600" b="1" dirty="0" smtClean="0">
                <a:solidFill>
                  <a:srgbClr val="196519"/>
                </a:solidFill>
              </a:rPr>
              <a:t>Tax Competitiveness: </a:t>
            </a:r>
            <a:r>
              <a:rPr lang="en-US" sz="1600" dirty="0" smtClean="0">
                <a:solidFill>
                  <a:srgbClr val="000000"/>
                </a:solidFill>
              </a:rPr>
              <a:t>Establishment of a solid </a:t>
            </a:r>
            <a:r>
              <a:rPr lang="en-US" sz="1600" dirty="0">
                <a:solidFill>
                  <a:srgbClr val="000000"/>
                </a:solidFill>
              </a:rPr>
              <a:t>w</a:t>
            </a:r>
            <a:r>
              <a:rPr lang="en-US" sz="1600" dirty="0" smtClean="0">
                <a:solidFill>
                  <a:srgbClr val="000000"/>
                </a:solidFill>
              </a:rPr>
              <a:t>aste enterprise and property tax reduction beyond 2020.</a:t>
            </a:r>
          </a:p>
          <a:p>
            <a:pPr eaLnBrk="0" fontAlgn="base" hangingPunct="0">
              <a:spcBef>
                <a:spcPct val="0"/>
              </a:spcBef>
              <a:buFont typeface="Wingdings" panose="05000000000000000000" pitchFamily="2" charset="2"/>
              <a:buChar char="Ø"/>
            </a:pPr>
            <a:r>
              <a:rPr lang="en-US" sz="1600" b="1" dirty="0" smtClean="0">
                <a:solidFill>
                  <a:srgbClr val="196519"/>
                </a:solidFill>
              </a:rPr>
              <a:t>Infrastructure Investment: </a:t>
            </a:r>
            <a:r>
              <a:rPr lang="en-US" sz="1600" dirty="0" smtClean="0">
                <a:solidFill>
                  <a:srgbClr val="000000"/>
                </a:solidFill>
              </a:rPr>
              <a:t>Continuation of PAYGO capital funding above baseline, increased GO Bond issues, extension of county transportation bond borrowing.  Sale of parking garages proposed to fund recreation centers.</a:t>
            </a:r>
          </a:p>
          <a:p>
            <a:pPr eaLnBrk="0" fontAlgn="base" hangingPunct="0">
              <a:spcBef>
                <a:spcPct val="0"/>
              </a:spcBef>
              <a:buFont typeface="Wingdings" panose="05000000000000000000" pitchFamily="2" charset="2"/>
              <a:buChar char="Ø"/>
            </a:pPr>
            <a:r>
              <a:rPr lang="en-US" sz="1600" b="1" dirty="0" smtClean="0">
                <a:solidFill>
                  <a:srgbClr val="196519"/>
                </a:solidFill>
              </a:rPr>
              <a:t>Addressing Long-Term Liabilities:  </a:t>
            </a:r>
            <a:r>
              <a:rPr lang="en-US" sz="1600" dirty="0" smtClean="0"/>
              <a:t>Meet budget </a:t>
            </a:r>
            <a:r>
              <a:rPr lang="en-US" sz="1600" dirty="0"/>
              <a:t>s</a:t>
            </a:r>
            <a:r>
              <a:rPr lang="en-US" sz="1600" dirty="0" smtClean="0"/>
              <a:t>tabilization reserve target, share retiree health benefit costs with BCPS, promote wellness, continue to rebalance employee compensation.</a:t>
            </a:r>
            <a:endParaRPr lang="en-US" sz="1600" dirty="0">
              <a:solidFill>
                <a:srgbClr val="000000"/>
              </a:solidFill>
            </a:endParaRPr>
          </a:p>
        </p:txBody>
      </p:sp>
    </p:spTree>
    <p:extLst>
      <p:ext uri="{BB962C8B-B14F-4D97-AF65-F5344CB8AC3E}">
        <p14:creationId xmlns:p14="http://schemas.microsoft.com/office/powerpoint/2010/main" val="24107899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19100" y="-89595"/>
            <a:ext cx="8305799" cy="1384995"/>
          </a:xfrm>
          <a:prstGeom prst="rect">
            <a:avLst/>
          </a:prstGeom>
          <a:noFill/>
        </p:spPr>
        <p:txBody>
          <a:bodyPr wrap="square" rtlCol="0">
            <a:spAutoFit/>
          </a:bodyPr>
          <a:lstStyle/>
          <a:p>
            <a:pPr algn="ctr"/>
            <a:r>
              <a:rPr lang="en-US" sz="4800" dirty="0" smtClean="0">
                <a:solidFill>
                  <a:schemeClr val="accent5">
                    <a:lumMod val="50000"/>
                  </a:schemeClr>
                </a:solidFill>
              </a:rPr>
              <a:t>10 Year Plan: </a:t>
            </a:r>
            <a:br>
              <a:rPr lang="en-US" sz="4800" dirty="0" smtClean="0">
                <a:solidFill>
                  <a:schemeClr val="accent5">
                    <a:lumMod val="50000"/>
                  </a:schemeClr>
                </a:solidFill>
              </a:rPr>
            </a:br>
            <a:r>
              <a:rPr lang="en-US" sz="3600" dirty="0" smtClean="0">
                <a:solidFill>
                  <a:schemeClr val="accent5">
                    <a:lumMod val="50000"/>
                  </a:schemeClr>
                </a:solidFill>
              </a:rPr>
              <a:t>Potential for Further Deficit Reductions</a:t>
            </a:r>
            <a:endParaRPr lang="en-US" sz="4000" dirty="0">
              <a:solidFill>
                <a:schemeClr val="accent5">
                  <a:lumMod val="50000"/>
                </a:schemeClr>
              </a:solidFill>
            </a:endParaRPr>
          </a:p>
        </p:txBody>
      </p:sp>
      <p:sp>
        <p:nvSpPr>
          <p:cNvPr id="3" name="Slide Number Placeholder 2"/>
          <p:cNvSpPr>
            <a:spLocks noGrp="1"/>
          </p:cNvSpPr>
          <p:nvPr>
            <p:ph type="sldNum" sz="quarter" idx="12"/>
          </p:nvPr>
        </p:nvSpPr>
        <p:spPr/>
        <p:txBody>
          <a:bodyPr/>
          <a:lstStyle/>
          <a:p>
            <a:fld id="{8B34548A-DD63-4BF3-AE1A-ED3F76884619}" type="slidenum">
              <a:rPr lang="en-US" smtClean="0"/>
              <a:t>44</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cxnSp>
        <p:nvCxnSpPr>
          <p:cNvPr id="13" name="Straight Connector 12"/>
          <p:cNvCxnSpPr/>
          <p:nvPr/>
        </p:nvCxnSpPr>
        <p:spPr>
          <a:xfrm>
            <a:off x="519952" y="1295399"/>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90499" y="5375702"/>
            <a:ext cx="8762999" cy="830997"/>
          </a:xfrm>
          <a:prstGeom prst="rect">
            <a:avLst/>
          </a:prstGeom>
          <a:noFill/>
        </p:spPr>
        <p:txBody>
          <a:bodyPr wrap="square" rtlCol="0">
            <a:spAutoFit/>
          </a:bodyPr>
          <a:lstStyle/>
          <a:p>
            <a:pPr algn="ctr"/>
            <a:r>
              <a:rPr lang="en-US" sz="2400" dirty="0" smtClean="0">
                <a:solidFill>
                  <a:srgbClr val="002060"/>
                </a:solidFill>
              </a:rPr>
              <a:t>Implementing the remaining initiatives could reduce the </a:t>
            </a:r>
            <a:r>
              <a:rPr lang="en-US" sz="2400" dirty="0" smtClean="0">
                <a:solidFill>
                  <a:srgbClr val="FF0000"/>
                </a:solidFill>
              </a:rPr>
              <a:t>baseline deficit </a:t>
            </a:r>
            <a:r>
              <a:rPr lang="en-US" sz="2400" dirty="0" smtClean="0">
                <a:solidFill>
                  <a:srgbClr val="002060"/>
                </a:solidFill>
              </a:rPr>
              <a:t>to </a:t>
            </a:r>
            <a:r>
              <a:rPr lang="en-US" sz="2400" dirty="0" smtClean="0">
                <a:solidFill>
                  <a:srgbClr val="FF0000"/>
                </a:solidFill>
              </a:rPr>
              <a:t>$227M</a:t>
            </a:r>
            <a:r>
              <a:rPr lang="en-US" sz="2400" dirty="0" smtClean="0">
                <a:solidFill>
                  <a:srgbClr val="002060"/>
                </a:solidFill>
              </a:rPr>
              <a:t>. This is a </a:t>
            </a:r>
            <a:r>
              <a:rPr lang="en-US" sz="2400" u="sng" dirty="0" smtClean="0">
                <a:solidFill>
                  <a:srgbClr val="002060"/>
                </a:solidFill>
              </a:rPr>
              <a:t>70%</a:t>
            </a:r>
            <a:r>
              <a:rPr lang="en-US" sz="2400" dirty="0" smtClean="0">
                <a:solidFill>
                  <a:srgbClr val="002060"/>
                </a:solidFill>
              </a:rPr>
              <a:t> reduction to the original </a:t>
            </a:r>
            <a:r>
              <a:rPr lang="en-US" sz="2400" u="sng" dirty="0" smtClean="0">
                <a:solidFill>
                  <a:srgbClr val="002060"/>
                </a:solidFill>
              </a:rPr>
              <a:t>$745M</a:t>
            </a:r>
            <a:r>
              <a:rPr lang="en-US" sz="2400" dirty="0" smtClean="0">
                <a:solidFill>
                  <a:srgbClr val="002060"/>
                </a:solidFill>
              </a:rPr>
              <a:t> gap.</a:t>
            </a:r>
            <a:endParaRPr lang="en-US" sz="2400" dirty="0">
              <a:solidFill>
                <a:srgbClr val="002060"/>
              </a:solidFill>
            </a:endParaRPr>
          </a:p>
        </p:txBody>
      </p:sp>
      <p:pic>
        <p:nvPicPr>
          <p:cNvPr id="5" name="Picture 4"/>
          <p:cNvPicPr>
            <a:picLocks noChangeAspect="1"/>
          </p:cNvPicPr>
          <p:nvPr/>
        </p:nvPicPr>
        <p:blipFill>
          <a:blip r:embed="rId4"/>
          <a:stretch>
            <a:fillRect/>
          </a:stretch>
        </p:blipFill>
        <p:spPr>
          <a:xfrm>
            <a:off x="946360" y="1431891"/>
            <a:ext cx="7251281" cy="3978309"/>
          </a:xfrm>
          <a:prstGeom prst="rect">
            <a:avLst/>
          </a:prstGeom>
        </p:spPr>
      </p:pic>
    </p:spTree>
    <p:extLst>
      <p:ext uri="{BB962C8B-B14F-4D97-AF65-F5344CB8AC3E}">
        <p14:creationId xmlns:p14="http://schemas.microsoft.com/office/powerpoint/2010/main" val="34999452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34548A-DD63-4BF3-AE1A-ED3F76884619}" type="slidenum">
              <a:rPr lang="en-US" smtClean="0"/>
              <a:t>45</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cxnSp>
        <p:nvCxnSpPr>
          <p:cNvPr id="11" name="Straight Connector 10"/>
          <p:cNvCxnSpPr/>
          <p:nvPr/>
        </p:nvCxnSpPr>
        <p:spPr>
          <a:xfrm>
            <a:off x="571500" y="955021"/>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8040" y="54111"/>
            <a:ext cx="8305799" cy="830997"/>
          </a:xfrm>
          <a:prstGeom prst="rect">
            <a:avLst/>
          </a:prstGeom>
          <a:noFill/>
        </p:spPr>
        <p:txBody>
          <a:bodyPr wrap="square" rtlCol="0">
            <a:spAutoFit/>
          </a:bodyPr>
          <a:lstStyle/>
          <a:p>
            <a:pPr algn="ctr"/>
            <a:r>
              <a:rPr lang="en-US" sz="4800" dirty="0" smtClean="0">
                <a:solidFill>
                  <a:schemeClr val="accent5">
                    <a:lumMod val="50000"/>
                  </a:schemeClr>
                </a:solidFill>
              </a:rPr>
              <a:t>Capital Funding</a:t>
            </a:r>
            <a:endParaRPr lang="en-US" sz="3600" dirty="0">
              <a:solidFill>
                <a:schemeClr val="accent5">
                  <a:lumMod val="50000"/>
                </a:schemeClr>
              </a:solidFill>
            </a:endParaRPr>
          </a:p>
        </p:txBody>
      </p:sp>
      <p:pic>
        <p:nvPicPr>
          <p:cNvPr id="5" name="Picture 4"/>
          <p:cNvPicPr>
            <a:picLocks noChangeAspect="1"/>
          </p:cNvPicPr>
          <p:nvPr/>
        </p:nvPicPr>
        <p:blipFill>
          <a:blip r:embed="rId4"/>
          <a:stretch>
            <a:fillRect/>
          </a:stretch>
        </p:blipFill>
        <p:spPr>
          <a:xfrm>
            <a:off x="150788" y="1480294"/>
            <a:ext cx="8842425" cy="3167906"/>
          </a:xfrm>
          <a:prstGeom prst="rect">
            <a:avLst/>
          </a:prstGeom>
        </p:spPr>
      </p:pic>
    </p:spTree>
    <p:extLst>
      <p:ext uri="{BB962C8B-B14F-4D97-AF65-F5344CB8AC3E}">
        <p14:creationId xmlns:p14="http://schemas.microsoft.com/office/powerpoint/2010/main" val="39780836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33400" y="2743200"/>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52500" y="1676400"/>
            <a:ext cx="7162800" cy="830997"/>
          </a:xfrm>
          <a:prstGeom prst="rect">
            <a:avLst/>
          </a:prstGeom>
          <a:noFill/>
        </p:spPr>
        <p:txBody>
          <a:bodyPr wrap="square" rtlCol="0">
            <a:spAutoFit/>
          </a:bodyPr>
          <a:lstStyle/>
          <a:p>
            <a:pPr algn="ctr"/>
            <a:r>
              <a:rPr lang="en-US" sz="4800" dirty="0" smtClean="0">
                <a:solidFill>
                  <a:schemeClr val="accent5">
                    <a:lumMod val="50000"/>
                  </a:schemeClr>
                </a:solidFill>
              </a:rPr>
              <a:t>Revenue Outlook</a:t>
            </a:r>
            <a:endParaRPr lang="en-US" sz="4800" dirty="0">
              <a:solidFill>
                <a:schemeClr val="accent5">
                  <a:lumMod val="50000"/>
                </a:schemeClr>
              </a:solidFill>
            </a:endParaRPr>
          </a:p>
        </p:txBody>
      </p:sp>
      <p:sp>
        <p:nvSpPr>
          <p:cNvPr id="3" name="Slide Number Placeholder 2"/>
          <p:cNvSpPr>
            <a:spLocks noGrp="1"/>
          </p:cNvSpPr>
          <p:nvPr>
            <p:ph type="sldNum" sz="quarter" idx="12"/>
          </p:nvPr>
        </p:nvSpPr>
        <p:spPr/>
        <p:txBody>
          <a:bodyPr/>
          <a:lstStyle/>
          <a:p>
            <a:fld id="{8B34548A-DD63-4BF3-AE1A-ED3F76884619}" type="slidenum">
              <a:rPr lang="en-US" smtClean="0"/>
              <a:t>46</a:t>
            </a:fld>
            <a:endParaRPr lang="en-US" dirty="0"/>
          </a:p>
        </p:txBody>
      </p:sp>
      <p:sp>
        <p:nvSpPr>
          <p:cNvPr id="8" name="Rectangle 7"/>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2"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spTree>
    <p:extLst>
      <p:ext uri="{BB962C8B-B14F-4D97-AF65-F5344CB8AC3E}">
        <p14:creationId xmlns:p14="http://schemas.microsoft.com/office/powerpoint/2010/main" val="40445073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578" t="644" r="578" b="3312"/>
          <a:stretch/>
        </p:blipFill>
        <p:spPr>
          <a:xfrm>
            <a:off x="381000" y="1305232"/>
            <a:ext cx="8382000" cy="4866968"/>
          </a:xfrm>
          <a:prstGeom prst="rect">
            <a:avLst/>
          </a:prstGeom>
          <a:solidFill>
            <a:srgbClr val="357FC2"/>
          </a:solidFill>
        </p:spPr>
      </p:pic>
      <p:sp>
        <p:nvSpPr>
          <p:cNvPr id="3" name="Slide Number Placeholder 2"/>
          <p:cNvSpPr>
            <a:spLocks noGrp="1"/>
          </p:cNvSpPr>
          <p:nvPr>
            <p:ph type="sldNum" sz="quarter" idx="12"/>
          </p:nvPr>
        </p:nvSpPr>
        <p:spPr/>
        <p:txBody>
          <a:bodyPr/>
          <a:lstStyle/>
          <a:p>
            <a:fld id="{8B34548A-DD63-4BF3-AE1A-ED3F76884619}" type="slidenum">
              <a:rPr lang="en-US" smtClean="0"/>
              <a:t>47</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4"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cxnSp>
        <p:nvCxnSpPr>
          <p:cNvPr id="11" name="Straight Connector 10"/>
          <p:cNvCxnSpPr/>
          <p:nvPr/>
        </p:nvCxnSpPr>
        <p:spPr>
          <a:xfrm>
            <a:off x="533400" y="1219199"/>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81001" y="-152400"/>
            <a:ext cx="8305799" cy="1384995"/>
          </a:xfrm>
          <a:prstGeom prst="rect">
            <a:avLst/>
          </a:prstGeom>
          <a:noFill/>
        </p:spPr>
        <p:txBody>
          <a:bodyPr wrap="square" rtlCol="0">
            <a:spAutoFit/>
          </a:bodyPr>
          <a:lstStyle/>
          <a:p>
            <a:pPr algn="ctr"/>
            <a:r>
              <a:rPr lang="en-US" sz="4800" dirty="0" smtClean="0">
                <a:solidFill>
                  <a:schemeClr val="accent5">
                    <a:lumMod val="50000"/>
                  </a:schemeClr>
                </a:solidFill>
              </a:rPr>
              <a:t>Revenue: </a:t>
            </a:r>
            <a:br>
              <a:rPr lang="en-US" sz="4800" dirty="0" smtClean="0">
                <a:solidFill>
                  <a:schemeClr val="accent5">
                    <a:lumMod val="50000"/>
                  </a:schemeClr>
                </a:solidFill>
              </a:rPr>
            </a:br>
            <a:r>
              <a:rPr lang="en-US" sz="3600" dirty="0" smtClean="0">
                <a:solidFill>
                  <a:schemeClr val="accent5">
                    <a:lumMod val="50000"/>
                  </a:schemeClr>
                </a:solidFill>
              </a:rPr>
              <a:t>Shows Economic Recovery</a:t>
            </a:r>
            <a:endParaRPr lang="en-US" sz="3600" dirty="0">
              <a:solidFill>
                <a:schemeClr val="accent5">
                  <a:lumMod val="50000"/>
                </a:schemeClr>
              </a:solidFill>
            </a:endParaRPr>
          </a:p>
        </p:txBody>
      </p:sp>
    </p:spTree>
    <p:extLst>
      <p:ext uri="{BB962C8B-B14F-4D97-AF65-F5344CB8AC3E}">
        <p14:creationId xmlns:p14="http://schemas.microsoft.com/office/powerpoint/2010/main" val="25719615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34548A-DD63-4BF3-AE1A-ED3F76884619}" type="slidenum">
              <a:rPr lang="en-US" smtClean="0"/>
              <a:t>48</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sp>
        <p:nvSpPr>
          <p:cNvPr id="19" name="TextBox 18"/>
          <p:cNvSpPr txBox="1"/>
          <p:nvPr/>
        </p:nvSpPr>
        <p:spPr>
          <a:xfrm>
            <a:off x="1790700" y="5493958"/>
            <a:ext cx="5562600" cy="523220"/>
          </a:xfrm>
          <a:prstGeom prst="rect">
            <a:avLst/>
          </a:prstGeom>
          <a:noFill/>
        </p:spPr>
        <p:txBody>
          <a:bodyPr wrap="square" rtlCol="0">
            <a:spAutoFit/>
          </a:bodyPr>
          <a:lstStyle/>
          <a:p>
            <a:pPr algn="ctr"/>
            <a:r>
              <a:rPr lang="en-US" sz="2800" dirty="0" smtClean="0">
                <a:solidFill>
                  <a:srgbClr val="FF0000"/>
                </a:solidFill>
              </a:rPr>
              <a:t>$42M</a:t>
            </a:r>
            <a:r>
              <a:rPr lang="en-US" sz="2800" dirty="0" smtClean="0">
                <a:solidFill>
                  <a:srgbClr val="7030A0"/>
                </a:solidFill>
              </a:rPr>
              <a:t> of </a:t>
            </a:r>
            <a:r>
              <a:rPr lang="en-US" sz="2800" dirty="0" smtClean="0">
                <a:solidFill>
                  <a:srgbClr val="FF0000"/>
                </a:solidFill>
              </a:rPr>
              <a:t>growth</a:t>
            </a:r>
            <a:r>
              <a:rPr lang="en-US" sz="2800" dirty="0" smtClean="0">
                <a:solidFill>
                  <a:srgbClr val="7030A0"/>
                </a:solidFill>
              </a:rPr>
              <a:t> over Fiscal 2016</a:t>
            </a:r>
            <a:endParaRPr lang="en-US" sz="2800" dirty="0">
              <a:solidFill>
                <a:srgbClr val="7030A0"/>
              </a:solidFill>
            </a:endParaRPr>
          </a:p>
        </p:txBody>
      </p:sp>
      <p:cxnSp>
        <p:nvCxnSpPr>
          <p:cNvPr id="11" name="Straight Connector 10"/>
          <p:cNvCxnSpPr/>
          <p:nvPr/>
        </p:nvCxnSpPr>
        <p:spPr>
          <a:xfrm>
            <a:off x="533400" y="1283581"/>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81001" y="-101413"/>
            <a:ext cx="8305799" cy="1384995"/>
          </a:xfrm>
          <a:prstGeom prst="rect">
            <a:avLst/>
          </a:prstGeom>
          <a:noFill/>
        </p:spPr>
        <p:txBody>
          <a:bodyPr wrap="square" rtlCol="0">
            <a:spAutoFit/>
          </a:bodyPr>
          <a:lstStyle/>
          <a:p>
            <a:pPr algn="ctr"/>
            <a:r>
              <a:rPr lang="en-US" sz="4800" dirty="0" smtClean="0">
                <a:solidFill>
                  <a:schemeClr val="accent5">
                    <a:lumMod val="50000"/>
                  </a:schemeClr>
                </a:solidFill>
              </a:rPr>
              <a:t>Revenue: </a:t>
            </a:r>
            <a:br>
              <a:rPr lang="en-US" sz="4800" dirty="0" smtClean="0">
                <a:solidFill>
                  <a:schemeClr val="accent5">
                    <a:lumMod val="50000"/>
                  </a:schemeClr>
                </a:solidFill>
              </a:rPr>
            </a:br>
            <a:r>
              <a:rPr lang="en-US" sz="3600" dirty="0" smtClean="0">
                <a:solidFill>
                  <a:schemeClr val="accent5">
                    <a:lumMod val="50000"/>
                  </a:schemeClr>
                </a:solidFill>
              </a:rPr>
              <a:t>General Fund Revenue Growth</a:t>
            </a:r>
            <a:endParaRPr lang="en-US" sz="3600" dirty="0">
              <a:solidFill>
                <a:schemeClr val="accent5">
                  <a:lumMod val="50000"/>
                </a:schemeClr>
              </a:solidFill>
            </a:endParaRPr>
          </a:p>
        </p:txBody>
      </p:sp>
      <p:cxnSp>
        <p:nvCxnSpPr>
          <p:cNvPr id="4" name="Straight Connector 3"/>
          <p:cNvCxnSpPr/>
          <p:nvPr/>
        </p:nvCxnSpPr>
        <p:spPr>
          <a:xfrm>
            <a:off x="497579" y="1524000"/>
            <a:ext cx="815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2727852169"/>
              </p:ext>
            </p:extLst>
          </p:nvPr>
        </p:nvGraphicFramePr>
        <p:xfrm>
          <a:off x="914400" y="1828800"/>
          <a:ext cx="7260908" cy="3665158"/>
        </p:xfrm>
        <a:graphic>
          <a:graphicData uri="http://schemas.openxmlformats.org/drawingml/2006/table">
            <a:tbl>
              <a:tblPr firstRow="1" firstCol="1" bandRow="1"/>
              <a:tblGrid>
                <a:gridCol w="2264091"/>
                <a:gridCol w="1134660"/>
                <a:gridCol w="1134660"/>
                <a:gridCol w="1134660"/>
                <a:gridCol w="949689"/>
                <a:gridCol w="643148"/>
              </a:tblGrid>
              <a:tr h="379447">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marL="0" marR="0" algn="ctr">
                        <a:spcBef>
                          <a:spcPts val="0"/>
                        </a:spcBef>
                        <a:spcAft>
                          <a:spcPts val="0"/>
                        </a:spcAft>
                      </a:pPr>
                      <a:r>
                        <a:rPr lang="en-US" sz="1200" b="1">
                          <a:effectLst/>
                          <a:latin typeface="Calibri" panose="020F0502020204030204" pitchFamily="34" charset="0"/>
                          <a:ea typeface="Times New Roman" panose="02020603050405020304" pitchFamily="18" charset="0"/>
                          <a:cs typeface="Arial" panose="020B0604020202020204" pitchFamily="34" charset="0"/>
                        </a:rPr>
                        <a:t>Fiscal 2015 Actual</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marL="0" marR="0" algn="ctr">
                        <a:spcBef>
                          <a:spcPts val="0"/>
                        </a:spcBef>
                        <a:spcAft>
                          <a:spcPts val="0"/>
                        </a:spcAft>
                      </a:pPr>
                      <a:r>
                        <a:rPr lang="en-US" sz="1200" b="1">
                          <a:effectLst/>
                          <a:latin typeface="Calibri" panose="020F0502020204030204" pitchFamily="34" charset="0"/>
                          <a:ea typeface="Times New Roman" panose="02020603050405020304" pitchFamily="18" charset="0"/>
                          <a:cs typeface="Arial" panose="020B0604020202020204" pitchFamily="34" charset="0"/>
                        </a:rPr>
                        <a:t>Fiscal 2016 Budget</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marL="0" marR="0" algn="ctr">
                        <a:spcBef>
                          <a:spcPts val="0"/>
                        </a:spcBef>
                        <a:spcAft>
                          <a:spcPts val="0"/>
                        </a:spcAft>
                      </a:pPr>
                      <a:r>
                        <a:rPr lang="en-US" sz="1200" b="1">
                          <a:effectLst/>
                          <a:latin typeface="Calibri" panose="020F0502020204030204" pitchFamily="34" charset="0"/>
                          <a:ea typeface="Times New Roman" panose="02020603050405020304" pitchFamily="18" charset="0"/>
                          <a:cs typeface="Arial" panose="020B0604020202020204" pitchFamily="34" charset="0"/>
                        </a:rPr>
                        <a:t>Fiscal 2017 Estimated</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marL="0" marR="0" algn="ctr">
                        <a:spcBef>
                          <a:spcPts val="0"/>
                        </a:spcBef>
                        <a:spcAft>
                          <a:spcPts val="0"/>
                        </a:spcAft>
                      </a:pPr>
                      <a:r>
                        <a:rPr lang="en-US" sz="1200" b="1">
                          <a:effectLst/>
                          <a:latin typeface="Calibri" panose="020F0502020204030204" pitchFamily="34" charset="0"/>
                          <a:ea typeface="Times New Roman" panose="02020603050405020304" pitchFamily="18" charset="0"/>
                          <a:cs typeface="Arial" panose="020B0604020202020204" pitchFamily="34" charset="0"/>
                        </a:rPr>
                        <a:t>Dollar Change</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marL="0" marR="0" algn="ctr">
                        <a:spcBef>
                          <a:spcPts val="0"/>
                        </a:spcBef>
                        <a:spcAft>
                          <a:spcPts val="0"/>
                        </a:spcAft>
                      </a:pPr>
                      <a:r>
                        <a:rPr lang="en-US" sz="1200" b="1">
                          <a:effectLst/>
                          <a:latin typeface="Calibri" panose="020F0502020204030204" pitchFamily="34" charset="0"/>
                          <a:ea typeface="Times New Roman" panose="02020603050405020304" pitchFamily="18" charset="0"/>
                          <a:cs typeface="Arial" panose="020B0604020202020204" pitchFamily="34" charset="0"/>
                        </a:rPr>
                        <a:t>Percent Change</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93791">
                <a:tc>
                  <a:txBody>
                    <a:bodyPr/>
                    <a:lstStyle/>
                    <a:p>
                      <a:pPr marL="0" marR="0">
                        <a:spcBef>
                          <a:spcPts val="0"/>
                        </a:spcBef>
                        <a:spcAft>
                          <a:spcPts val="0"/>
                        </a:spcAft>
                      </a:pPr>
                      <a:r>
                        <a:rPr lang="en-US" sz="1200" b="1">
                          <a:effectLst/>
                          <a:latin typeface="Calibri" panose="020F0502020204030204" pitchFamily="34" charset="0"/>
                          <a:ea typeface="Times New Roman" panose="02020603050405020304" pitchFamily="18" charset="0"/>
                          <a:cs typeface="Arial" panose="020B0604020202020204" pitchFamily="34" charset="0"/>
                        </a:rPr>
                        <a:t>Revenue Category</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614">
                <a:tc>
                  <a:txBody>
                    <a:bodyPr/>
                    <a:lstStyle/>
                    <a:p>
                      <a:pPr marL="0" marR="0" indent="152400">
                        <a:spcBef>
                          <a:spcPts val="0"/>
                        </a:spcBef>
                        <a:spcAft>
                          <a:spcPts val="0"/>
                        </a:spcAft>
                      </a:pPr>
                      <a:r>
                        <a:rPr lang="en-US" sz="1200">
                          <a:effectLst/>
                          <a:latin typeface="Calibri" panose="020F0502020204030204" pitchFamily="34" charset="0"/>
                          <a:ea typeface="Times New Roman" panose="02020603050405020304" pitchFamily="18" charset="0"/>
                          <a:cs typeface="Arial" panose="020B0604020202020204" pitchFamily="34" charset="0"/>
                        </a:rPr>
                        <a:t>Property Taxes</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$811,589,266</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$857,184,430</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$873,090,348</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$15,905,918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614">
                <a:tc>
                  <a:txBody>
                    <a:bodyPr/>
                    <a:lstStyle/>
                    <a:p>
                      <a:pPr marL="0" marR="0" indent="152400">
                        <a:spcBef>
                          <a:spcPts val="0"/>
                        </a:spcBef>
                        <a:spcAft>
                          <a:spcPts val="0"/>
                        </a:spcAft>
                      </a:pPr>
                      <a:r>
                        <a:rPr lang="en-US" sz="1200">
                          <a:effectLst/>
                          <a:latin typeface="Calibri" panose="020F0502020204030204" pitchFamily="34" charset="0"/>
                          <a:ea typeface="Times New Roman" panose="02020603050405020304" pitchFamily="18" charset="0"/>
                          <a:cs typeface="Arial" panose="020B0604020202020204" pitchFamily="34" charset="0"/>
                        </a:rPr>
                        <a:t>Income Taxes</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307,764,022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293,109,000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317,656,198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24,547,198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8.4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614">
                <a:tc>
                  <a:txBody>
                    <a:bodyPr/>
                    <a:lstStyle/>
                    <a:p>
                      <a:pPr marL="0" marR="0" indent="152400">
                        <a:spcBef>
                          <a:spcPts val="0"/>
                        </a:spcBef>
                        <a:spcAft>
                          <a:spcPts val="0"/>
                        </a:spcAft>
                      </a:pPr>
                      <a:r>
                        <a:rPr lang="en-US" sz="1200">
                          <a:effectLst/>
                          <a:latin typeface="Calibri" panose="020F0502020204030204" pitchFamily="34" charset="0"/>
                          <a:ea typeface="Times New Roman" panose="02020603050405020304" pitchFamily="18" charset="0"/>
                          <a:cs typeface="Arial" panose="020B0604020202020204" pitchFamily="34" charset="0"/>
                        </a:rPr>
                        <a:t>Highway User Revenues</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133,685,316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137,796,122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142,300,081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4,503,959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3.3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614">
                <a:tc>
                  <a:txBody>
                    <a:bodyPr/>
                    <a:lstStyle/>
                    <a:p>
                      <a:pPr marL="0" marR="0" indent="152400">
                        <a:spcBef>
                          <a:spcPts val="0"/>
                        </a:spcBef>
                        <a:spcAft>
                          <a:spcPts val="0"/>
                        </a:spcAft>
                      </a:pPr>
                      <a:r>
                        <a:rPr lang="en-US" sz="1200">
                          <a:effectLst/>
                          <a:latin typeface="Calibri" panose="020F0502020204030204" pitchFamily="34" charset="0"/>
                          <a:ea typeface="Times New Roman" panose="02020603050405020304" pitchFamily="18" charset="0"/>
                          <a:cs typeface="Arial" panose="020B0604020202020204" pitchFamily="34" charset="0"/>
                        </a:rPr>
                        <a:t>State Aid</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103,697,746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102,824,797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103,302,831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478,034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0.5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614">
                <a:tc>
                  <a:txBody>
                    <a:bodyPr/>
                    <a:lstStyle/>
                    <a:p>
                      <a:pPr marL="0" marR="0" indent="152400">
                        <a:spcBef>
                          <a:spcPts val="0"/>
                        </a:spcBef>
                        <a:spcAft>
                          <a:spcPts val="0"/>
                        </a:spcAft>
                      </a:pPr>
                      <a:r>
                        <a:rPr lang="en-US" sz="1200">
                          <a:effectLst/>
                          <a:latin typeface="Calibri" panose="020F0502020204030204" pitchFamily="34" charset="0"/>
                          <a:ea typeface="Times New Roman" panose="02020603050405020304" pitchFamily="18" charset="0"/>
                          <a:cs typeface="Arial" panose="020B0604020202020204" pitchFamily="34" charset="0"/>
                        </a:rPr>
                        <a:t>Energy Tax</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41,711,107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41,689,000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42,259,000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570,000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1.4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614">
                <a:tc>
                  <a:txBody>
                    <a:bodyPr/>
                    <a:lstStyle/>
                    <a:p>
                      <a:pPr marL="0" marR="0" indent="152400">
                        <a:spcBef>
                          <a:spcPts val="0"/>
                        </a:spcBef>
                        <a:spcAft>
                          <a:spcPts val="0"/>
                        </a:spcAft>
                      </a:pPr>
                      <a:r>
                        <a:rPr lang="en-US" sz="1200">
                          <a:effectLst/>
                          <a:latin typeface="Calibri" panose="020F0502020204030204" pitchFamily="34" charset="0"/>
                          <a:ea typeface="Times New Roman" panose="02020603050405020304" pitchFamily="18" charset="0"/>
                          <a:cs typeface="Arial" panose="020B0604020202020204" pitchFamily="34" charset="0"/>
                        </a:rPr>
                        <a:t>Net Parking Revenue</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37,740,911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37,590,861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39,525,585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1,934,724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5.1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614">
                <a:tc>
                  <a:txBody>
                    <a:bodyPr/>
                    <a:lstStyle/>
                    <a:p>
                      <a:pPr marL="0" marR="0" indent="152400">
                        <a:spcBef>
                          <a:spcPts val="0"/>
                        </a:spcBef>
                        <a:spcAft>
                          <a:spcPts val="0"/>
                        </a:spcAft>
                      </a:pPr>
                      <a:r>
                        <a:rPr lang="en-US" sz="1200">
                          <a:effectLst/>
                          <a:latin typeface="Calibri" panose="020F0502020204030204" pitchFamily="34" charset="0"/>
                          <a:ea typeface="Times New Roman" panose="02020603050405020304" pitchFamily="18" charset="0"/>
                          <a:cs typeface="Arial" panose="020B0604020202020204" pitchFamily="34" charset="0"/>
                        </a:rPr>
                        <a:t>Telecommunication Tax</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33,637,912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34,021,000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34,070,000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49,000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0.1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614">
                <a:tc>
                  <a:txBody>
                    <a:bodyPr/>
                    <a:lstStyle/>
                    <a:p>
                      <a:pPr marL="0" marR="0" indent="152400">
                        <a:spcBef>
                          <a:spcPts val="0"/>
                        </a:spcBef>
                        <a:spcAft>
                          <a:spcPts val="0"/>
                        </a:spcAft>
                      </a:pPr>
                      <a:r>
                        <a:rPr lang="en-US" sz="1200">
                          <a:effectLst/>
                          <a:latin typeface="Calibri" panose="020F0502020204030204" pitchFamily="34" charset="0"/>
                          <a:ea typeface="Times New Roman" panose="02020603050405020304" pitchFamily="18" charset="0"/>
                          <a:cs typeface="Arial" panose="020B0604020202020204" pitchFamily="34" charset="0"/>
                        </a:rPr>
                        <a:t>Recordation &amp; Transfer Tax</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70,912,654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57,553,000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64,550,321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6,997,321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12.2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614">
                <a:tc>
                  <a:txBody>
                    <a:bodyPr/>
                    <a:lstStyle/>
                    <a:p>
                      <a:pPr marL="0" marR="0" indent="152400">
                        <a:spcBef>
                          <a:spcPts val="0"/>
                        </a:spcBef>
                        <a:spcAft>
                          <a:spcPts val="0"/>
                        </a:spcAft>
                      </a:pPr>
                      <a:r>
                        <a:rPr lang="en-US" sz="1200">
                          <a:effectLst/>
                          <a:latin typeface="Calibri" panose="020F0502020204030204" pitchFamily="34" charset="0"/>
                          <a:ea typeface="Times New Roman" panose="02020603050405020304" pitchFamily="18" charset="0"/>
                          <a:cs typeface="Arial" panose="020B0604020202020204" pitchFamily="34" charset="0"/>
                        </a:rPr>
                        <a:t>Hotel Tax</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26,698,367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27,451,063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28,419,912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968,849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3.5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614">
                <a:tc>
                  <a:txBody>
                    <a:bodyPr/>
                    <a:lstStyle/>
                    <a:p>
                      <a:pPr marL="0" marR="0" indent="152400">
                        <a:spcBef>
                          <a:spcPts val="0"/>
                        </a:spcBef>
                        <a:spcAft>
                          <a:spcPts val="0"/>
                        </a:spcAft>
                      </a:pPr>
                      <a:r>
                        <a:rPr lang="en-US" sz="1200">
                          <a:effectLst/>
                          <a:latin typeface="Calibri" panose="020F0502020204030204" pitchFamily="34" charset="0"/>
                          <a:ea typeface="Times New Roman" panose="02020603050405020304" pitchFamily="18" charset="0"/>
                          <a:cs typeface="Arial" panose="020B0604020202020204" pitchFamily="34" charset="0"/>
                        </a:rPr>
                        <a:t>Speed Cameras</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325,458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2,500,000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(2,500,000)</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(100.0)</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614">
                <a:tc>
                  <a:txBody>
                    <a:bodyPr/>
                    <a:lstStyle/>
                    <a:p>
                      <a:pPr marL="0" marR="0" indent="152400">
                        <a:spcBef>
                          <a:spcPts val="0"/>
                        </a:spcBef>
                        <a:spcAft>
                          <a:spcPts val="0"/>
                        </a:spcAft>
                      </a:pPr>
                      <a:r>
                        <a:rPr lang="en-US" sz="1200">
                          <a:effectLst/>
                          <a:latin typeface="Calibri" panose="020F0502020204030204" pitchFamily="34" charset="0"/>
                          <a:ea typeface="Times New Roman" panose="02020603050405020304" pitchFamily="18" charset="0"/>
                          <a:cs typeface="Arial" panose="020B0604020202020204" pitchFamily="34" charset="0"/>
                        </a:rPr>
                        <a:t>Investment Earnings</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810,886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1,426,000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3,633,000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2,207,000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154.8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583">
                <a:tc>
                  <a:txBody>
                    <a:bodyPr/>
                    <a:lstStyle/>
                    <a:p>
                      <a:pPr marL="0" marR="0" indent="152400">
                        <a:spcBef>
                          <a:spcPts val="0"/>
                        </a:spcBef>
                        <a:spcAft>
                          <a:spcPts val="0"/>
                        </a:spcAft>
                      </a:pPr>
                      <a:r>
                        <a:rPr lang="en-US" sz="1200">
                          <a:effectLst/>
                          <a:latin typeface="Calibri" panose="020F0502020204030204" pitchFamily="34" charset="0"/>
                          <a:ea typeface="Times New Roman" panose="02020603050405020304" pitchFamily="18" charset="0"/>
                          <a:cs typeface="Arial" panose="020B0604020202020204" pitchFamily="34" charset="0"/>
                        </a:rPr>
                        <a:t>All Other</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121,670,796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127,707,974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113,974,176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(13,733,798)</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(10.8)</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583">
                <a:tc>
                  <a:txBody>
                    <a:bodyPr/>
                    <a:lstStyle/>
                    <a:p>
                      <a:pPr marL="0" marR="0">
                        <a:spcBef>
                          <a:spcPts val="0"/>
                        </a:spcBef>
                        <a:spcAft>
                          <a:spcPts val="0"/>
                        </a:spcAft>
                      </a:pPr>
                      <a:r>
                        <a:rPr lang="en-US" sz="1200" b="1">
                          <a:effectLst/>
                          <a:latin typeface="Calibri" panose="020F0502020204030204" pitchFamily="34" charset="0"/>
                          <a:ea typeface="Times New Roman" panose="02020603050405020304" pitchFamily="18" charset="0"/>
                          <a:cs typeface="Arial" panose="020B0604020202020204" pitchFamily="34" charset="0"/>
                        </a:rPr>
                        <a:t>Total General Fund Revenue</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$1,690,244,442</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$1,720,853,247</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$1,762,781,452</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41,928,205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2.4 </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766863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34548A-DD63-4BF3-AE1A-ED3F76884619}" type="slidenum">
              <a:rPr lang="en-US" smtClean="0"/>
              <a:t>49</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sp>
        <p:nvSpPr>
          <p:cNvPr id="19" name="TextBox 18"/>
          <p:cNvSpPr txBox="1"/>
          <p:nvPr/>
        </p:nvSpPr>
        <p:spPr>
          <a:xfrm>
            <a:off x="2007313" y="5387996"/>
            <a:ext cx="5129374" cy="523220"/>
          </a:xfrm>
          <a:prstGeom prst="rect">
            <a:avLst/>
          </a:prstGeom>
          <a:noFill/>
        </p:spPr>
        <p:txBody>
          <a:bodyPr wrap="square" rtlCol="0">
            <a:spAutoFit/>
          </a:bodyPr>
          <a:lstStyle/>
          <a:p>
            <a:pPr algn="ctr"/>
            <a:r>
              <a:rPr lang="en-US" sz="2800" dirty="0" smtClean="0">
                <a:solidFill>
                  <a:srgbClr val="FF0000"/>
                </a:solidFill>
              </a:rPr>
              <a:t>14% </a:t>
            </a:r>
            <a:r>
              <a:rPr lang="en-US" sz="2800" dirty="0" smtClean="0">
                <a:solidFill>
                  <a:srgbClr val="002060"/>
                </a:solidFill>
              </a:rPr>
              <a:t>growth since Fiscal 2013.</a:t>
            </a:r>
            <a:endParaRPr lang="en-US" sz="2800" dirty="0">
              <a:solidFill>
                <a:srgbClr val="002060"/>
              </a:solidFill>
            </a:endParaRPr>
          </a:p>
        </p:txBody>
      </p:sp>
      <p:cxnSp>
        <p:nvCxnSpPr>
          <p:cNvPr id="11" name="Straight Connector 10"/>
          <p:cNvCxnSpPr/>
          <p:nvPr/>
        </p:nvCxnSpPr>
        <p:spPr>
          <a:xfrm>
            <a:off x="519953" y="1499163"/>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19100" y="-26443"/>
            <a:ext cx="8305799" cy="1384995"/>
          </a:xfrm>
          <a:prstGeom prst="rect">
            <a:avLst/>
          </a:prstGeom>
          <a:noFill/>
        </p:spPr>
        <p:txBody>
          <a:bodyPr wrap="square" rtlCol="0">
            <a:spAutoFit/>
          </a:bodyPr>
          <a:lstStyle/>
          <a:p>
            <a:pPr algn="ctr"/>
            <a:r>
              <a:rPr lang="en-US" sz="4800" dirty="0" smtClean="0">
                <a:solidFill>
                  <a:schemeClr val="accent5">
                    <a:lumMod val="50000"/>
                  </a:schemeClr>
                </a:solidFill>
              </a:rPr>
              <a:t>Revenue: </a:t>
            </a:r>
            <a:br>
              <a:rPr lang="en-US" sz="4800" dirty="0" smtClean="0">
                <a:solidFill>
                  <a:schemeClr val="accent5">
                    <a:lumMod val="50000"/>
                  </a:schemeClr>
                </a:solidFill>
              </a:rPr>
            </a:br>
            <a:r>
              <a:rPr lang="en-US" sz="3600" dirty="0" smtClean="0">
                <a:solidFill>
                  <a:schemeClr val="accent5">
                    <a:lumMod val="50000"/>
                  </a:schemeClr>
                </a:solidFill>
              </a:rPr>
              <a:t>Continued Property Tax Growth Expected</a:t>
            </a:r>
            <a:endParaRPr lang="en-US" sz="3600" dirty="0">
              <a:solidFill>
                <a:schemeClr val="accent5">
                  <a:lumMod val="50000"/>
                </a:schemeClr>
              </a:solidFill>
            </a:endParaRPr>
          </a:p>
        </p:txBody>
      </p:sp>
      <p:grpSp>
        <p:nvGrpSpPr>
          <p:cNvPr id="10" name="Group 9"/>
          <p:cNvGrpSpPr/>
          <p:nvPr/>
        </p:nvGrpSpPr>
        <p:grpSpPr>
          <a:xfrm>
            <a:off x="209730" y="1811918"/>
            <a:ext cx="8724540" cy="3522082"/>
            <a:chOff x="267060" y="1651873"/>
            <a:chExt cx="8724540" cy="3522082"/>
          </a:xfrm>
        </p:grpSpPr>
        <p:grpSp>
          <p:nvGrpSpPr>
            <p:cNvPr id="7" name="Group 6"/>
            <p:cNvGrpSpPr/>
            <p:nvPr/>
          </p:nvGrpSpPr>
          <p:grpSpPr>
            <a:xfrm>
              <a:off x="267060" y="1990427"/>
              <a:ext cx="8724540" cy="3183528"/>
              <a:chOff x="267060" y="1990427"/>
              <a:chExt cx="8724540" cy="3183528"/>
            </a:xfrm>
          </p:grpSpPr>
          <p:grpSp>
            <p:nvGrpSpPr>
              <p:cNvPr id="5" name="Group 4"/>
              <p:cNvGrpSpPr/>
              <p:nvPr/>
            </p:nvGrpSpPr>
            <p:grpSpPr>
              <a:xfrm>
                <a:off x="267060" y="1990427"/>
                <a:ext cx="8609880" cy="3183528"/>
                <a:chOff x="152400" y="2153636"/>
                <a:chExt cx="8609880" cy="3183528"/>
              </a:xfrm>
            </p:grpSpPr>
            <p:pic>
              <p:nvPicPr>
                <p:cNvPr id="8" name="Picture 7"/>
                <p:cNvPicPr>
                  <a:picLocks noChangeAspect="1"/>
                </p:cNvPicPr>
                <p:nvPr/>
              </p:nvPicPr>
              <p:blipFill rotWithShape="1">
                <a:blip r:embed="rId4"/>
                <a:srcRect t="12380" r="2958" b="964"/>
                <a:stretch/>
              </p:blipFill>
              <p:spPr>
                <a:xfrm>
                  <a:off x="227880" y="2418632"/>
                  <a:ext cx="8534400" cy="2667000"/>
                </a:xfrm>
                <a:prstGeom prst="rect">
                  <a:avLst/>
                </a:prstGeom>
              </p:spPr>
            </p:pic>
            <p:sp>
              <p:nvSpPr>
                <p:cNvPr id="4" name="Rectangle 3"/>
                <p:cNvSpPr/>
                <p:nvPr/>
              </p:nvSpPr>
              <p:spPr>
                <a:xfrm>
                  <a:off x="152400" y="2294717"/>
                  <a:ext cx="76200" cy="30424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99940" y="2153636"/>
                  <a:ext cx="4191000" cy="330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838200" y="2362200"/>
                <a:ext cx="81534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1987922" y="1651873"/>
              <a:ext cx="5168153" cy="677108"/>
            </a:xfrm>
            <a:prstGeom prst="rect">
              <a:avLst/>
            </a:prstGeom>
            <a:noFill/>
          </p:spPr>
          <p:txBody>
            <a:bodyPr wrap="square" rtlCol="0">
              <a:spAutoFit/>
            </a:bodyPr>
            <a:lstStyle/>
            <a:p>
              <a:pPr algn="ctr"/>
              <a:r>
                <a:rPr lang="en-US" sz="2000" dirty="0" smtClean="0"/>
                <a:t>Real and Personal Property Tax Revenues</a:t>
              </a:r>
              <a:br>
                <a:rPr lang="en-US" sz="2000" dirty="0" smtClean="0"/>
              </a:br>
              <a:r>
                <a:rPr lang="en-US" dirty="0" smtClean="0"/>
                <a:t>(Dollars in Millions)</a:t>
              </a:r>
              <a:endParaRPr lang="en-US" dirty="0"/>
            </a:p>
          </p:txBody>
        </p:sp>
      </p:grpSp>
    </p:spTree>
    <p:extLst>
      <p:ext uri="{BB962C8B-B14F-4D97-AF65-F5344CB8AC3E}">
        <p14:creationId xmlns:p14="http://schemas.microsoft.com/office/powerpoint/2010/main" val="3185458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34548A-DD63-4BF3-AE1A-ED3F76884619}" type="slidenum">
              <a:rPr lang="en-US" smtClean="0"/>
              <a:t>5</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sp>
        <p:nvSpPr>
          <p:cNvPr id="19" name="TextBox 18"/>
          <p:cNvSpPr txBox="1"/>
          <p:nvPr/>
        </p:nvSpPr>
        <p:spPr>
          <a:xfrm>
            <a:off x="2007313" y="5387996"/>
            <a:ext cx="5129374" cy="523220"/>
          </a:xfrm>
          <a:prstGeom prst="rect">
            <a:avLst/>
          </a:prstGeom>
          <a:noFill/>
        </p:spPr>
        <p:txBody>
          <a:bodyPr wrap="square" rtlCol="0">
            <a:spAutoFit/>
          </a:bodyPr>
          <a:lstStyle/>
          <a:p>
            <a:pPr algn="ctr"/>
            <a:r>
              <a:rPr lang="en-US" sz="2800" dirty="0" smtClean="0">
                <a:solidFill>
                  <a:srgbClr val="FF0000"/>
                </a:solidFill>
              </a:rPr>
              <a:t>14% </a:t>
            </a:r>
            <a:r>
              <a:rPr lang="en-US" sz="2800" dirty="0" smtClean="0">
                <a:solidFill>
                  <a:srgbClr val="002060"/>
                </a:solidFill>
              </a:rPr>
              <a:t>growth since Fiscal 2013.</a:t>
            </a:r>
            <a:endParaRPr lang="en-US" sz="2800" dirty="0">
              <a:solidFill>
                <a:srgbClr val="002060"/>
              </a:solidFill>
            </a:endParaRPr>
          </a:p>
        </p:txBody>
      </p:sp>
      <p:cxnSp>
        <p:nvCxnSpPr>
          <p:cNvPr id="11" name="Straight Connector 10"/>
          <p:cNvCxnSpPr/>
          <p:nvPr/>
        </p:nvCxnSpPr>
        <p:spPr>
          <a:xfrm>
            <a:off x="519953" y="1499163"/>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19100" y="-26443"/>
            <a:ext cx="8305799" cy="1384995"/>
          </a:xfrm>
          <a:prstGeom prst="rect">
            <a:avLst/>
          </a:prstGeom>
          <a:noFill/>
        </p:spPr>
        <p:txBody>
          <a:bodyPr wrap="square" rtlCol="0">
            <a:spAutoFit/>
          </a:bodyPr>
          <a:lstStyle/>
          <a:p>
            <a:pPr algn="ctr"/>
            <a:r>
              <a:rPr lang="en-US" sz="4800" dirty="0" smtClean="0">
                <a:solidFill>
                  <a:schemeClr val="accent5">
                    <a:lumMod val="50000"/>
                  </a:schemeClr>
                </a:solidFill>
              </a:rPr>
              <a:t>Revenue: </a:t>
            </a:r>
            <a:br>
              <a:rPr lang="en-US" sz="4800" dirty="0" smtClean="0">
                <a:solidFill>
                  <a:schemeClr val="accent5">
                    <a:lumMod val="50000"/>
                  </a:schemeClr>
                </a:solidFill>
              </a:rPr>
            </a:br>
            <a:r>
              <a:rPr lang="en-US" sz="3600" dirty="0" smtClean="0">
                <a:solidFill>
                  <a:schemeClr val="accent5">
                    <a:lumMod val="50000"/>
                  </a:schemeClr>
                </a:solidFill>
              </a:rPr>
              <a:t>Continued Property Tax Growth Expected</a:t>
            </a:r>
            <a:endParaRPr lang="en-US" sz="3600" dirty="0">
              <a:solidFill>
                <a:schemeClr val="accent5">
                  <a:lumMod val="50000"/>
                </a:schemeClr>
              </a:solidFill>
            </a:endParaRPr>
          </a:p>
        </p:txBody>
      </p:sp>
      <p:grpSp>
        <p:nvGrpSpPr>
          <p:cNvPr id="10" name="Group 9"/>
          <p:cNvGrpSpPr/>
          <p:nvPr/>
        </p:nvGrpSpPr>
        <p:grpSpPr>
          <a:xfrm>
            <a:off x="209730" y="1811918"/>
            <a:ext cx="8724540" cy="3522082"/>
            <a:chOff x="267060" y="1651873"/>
            <a:chExt cx="8724540" cy="3522082"/>
          </a:xfrm>
        </p:grpSpPr>
        <p:grpSp>
          <p:nvGrpSpPr>
            <p:cNvPr id="7" name="Group 6"/>
            <p:cNvGrpSpPr/>
            <p:nvPr/>
          </p:nvGrpSpPr>
          <p:grpSpPr>
            <a:xfrm>
              <a:off x="267060" y="1990427"/>
              <a:ext cx="8724540" cy="3183528"/>
              <a:chOff x="267060" y="1990427"/>
              <a:chExt cx="8724540" cy="3183528"/>
            </a:xfrm>
          </p:grpSpPr>
          <p:grpSp>
            <p:nvGrpSpPr>
              <p:cNvPr id="5" name="Group 4"/>
              <p:cNvGrpSpPr/>
              <p:nvPr/>
            </p:nvGrpSpPr>
            <p:grpSpPr>
              <a:xfrm>
                <a:off x="267060" y="1990427"/>
                <a:ext cx="8609880" cy="3183528"/>
                <a:chOff x="152400" y="2153636"/>
                <a:chExt cx="8609880" cy="3183528"/>
              </a:xfrm>
            </p:grpSpPr>
            <p:pic>
              <p:nvPicPr>
                <p:cNvPr id="8" name="Picture 7"/>
                <p:cNvPicPr>
                  <a:picLocks noChangeAspect="1"/>
                </p:cNvPicPr>
                <p:nvPr/>
              </p:nvPicPr>
              <p:blipFill rotWithShape="1">
                <a:blip r:embed="rId4"/>
                <a:srcRect t="12380" r="2958" b="964"/>
                <a:stretch/>
              </p:blipFill>
              <p:spPr>
                <a:xfrm>
                  <a:off x="227880" y="2418632"/>
                  <a:ext cx="8534400" cy="2667000"/>
                </a:xfrm>
                <a:prstGeom prst="rect">
                  <a:avLst/>
                </a:prstGeom>
              </p:spPr>
            </p:pic>
            <p:sp>
              <p:nvSpPr>
                <p:cNvPr id="4" name="Rectangle 3"/>
                <p:cNvSpPr/>
                <p:nvPr/>
              </p:nvSpPr>
              <p:spPr>
                <a:xfrm>
                  <a:off x="152400" y="2294717"/>
                  <a:ext cx="76200" cy="30424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99940" y="2153636"/>
                  <a:ext cx="4191000" cy="330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838200" y="2362200"/>
                <a:ext cx="81534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1987922" y="1651873"/>
              <a:ext cx="5168153" cy="677108"/>
            </a:xfrm>
            <a:prstGeom prst="rect">
              <a:avLst/>
            </a:prstGeom>
            <a:noFill/>
          </p:spPr>
          <p:txBody>
            <a:bodyPr wrap="square" rtlCol="0">
              <a:spAutoFit/>
            </a:bodyPr>
            <a:lstStyle/>
            <a:p>
              <a:pPr algn="ctr"/>
              <a:r>
                <a:rPr lang="en-US" sz="2000" dirty="0" smtClean="0"/>
                <a:t>Real and Personal Property Tax Revenues</a:t>
              </a:r>
              <a:br>
                <a:rPr lang="en-US" sz="2000" dirty="0" smtClean="0"/>
              </a:br>
              <a:r>
                <a:rPr lang="en-US" dirty="0" smtClean="0"/>
                <a:t>(Dollars in Millions)</a:t>
              </a:r>
              <a:endParaRPr lang="en-US" dirty="0"/>
            </a:p>
          </p:txBody>
        </p:sp>
      </p:grpSp>
    </p:spTree>
    <p:extLst>
      <p:ext uri="{BB962C8B-B14F-4D97-AF65-F5344CB8AC3E}">
        <p14:creationId xmlns:p14="http://schemas.microsoft.com/office/powerpoint/2010/main" val="18369704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rot="230419">
            <a:off x="6280996" y="1533365"/>
            <a:ext cx="2678006" cy="3667022"/>
          </a:xfrm>
          <a:prstGeom prst="rect">
            <a:avLst/>
          </a:prstGeom>
        </p:spPr>
      </p:pic>
      <p:sp>
        <p:nvSpPr>
          <p:cNvPr id="3" name="Slide Number Placeholder 2"/>
          <p:cNvSpPr>
            <a:spLocks noGrp="1"/>
          </p:cNvSpPr>
          <p:nvPr>
            <p:ph type="sldNum" sz="quarter" idx="12"/>
          </p:nvPr>
        </p:nvSpPr>
        <p:spPr/>
        <p:txBody>
          <a:bodyPr/>
          <a:lstStyle/>
          <a:p>
            <a:fld id="{8B34548A-DD63-4BF3-AE1A-ED3F76884619}" type="slidenum">
              <a:rPr lang="en-US" smtClean="0"/>
              <a:t>50</a:t>
            </a:fld>
            <a:endParaRPr lang="en-US" dirty="0"/>
          </a:p>
        </p:txBody>
      </p:sp>
      <p:cxnSp>
        <p:nvCxnSpPr>
          <p:cNvPr id="11" name="Straight Connector 10"/>
          <p:cNvCxnSpPr/>
          <p:nvPr/>
        </p:nvCxnSpPr>
        <p:spPr>
          <a:xfrm>
            <a:off x="571499" y="1426813"/>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19100" y="-26443"/>
            <a:ext cx="8305799" cy="1384995"/>
          </a:xfrm>
          <a:prstGeom prst="rect">
            <a:avLst/>
          </a:prstGeom>
          <a:noFill/>
        </p:spPr>
        <p:txBody>
          <a:bodyPr wrap="square" rtlCol="0">
            <a:spAutoFit/>
          </a:bodyPr>
          <a:lstStyle/>
          <a:p>
            <a:pPr algn="ctr"/>
            <a:r>
              <a:rPr lang="en-US" sz="4800" dirty="0" smtClean="0">
                <a:solidFill>
                  <a:schemeClr val="accent5">
                    <a:lumMod val="50000"/>
                  </a:schemeClr>
                </a:solidFill>
              </a:rPr>
              <a:t>Revenue: </a:t>
            </a:r>
            <a:br>
              <a:rPr lang="en-US" sz="4800" dirty="0" smtClean="0">
                <a:solidFill>
                  <a:schemeClr val="accent5">
                    <a:lumMod val="50000"/>
                  </a:schemeClr>
                </a:solidFill>
              </a:rPr>
            </a:br>
            <a:r>
              <a:rPr lang="en-US" sz="3600" dirty="0" smtClean="0">
                <a:solidFill>
                  <a:schemeClr val="accent5">
                    <a:lumMod val="50000"/>
                  </a:schemeClr>
                </a:solidFill>
              </a:rPr>
              <a:t>Property Value Growth</a:t>
            </a:r>
            <a:endParaRPr lang="en-US" sz="3600" dirty="0">
              <a:solidFill>
                <a:schemeClr val="accent5">
                  <a:lumMod val="50000"/>
                </a:schemeClr>
              </a:solidFill>
            </a:endParaRPr>
          </a:p>
        </p:txBody>
      </p:sp>
      <p:grpSp>
        <p:nvGrpSpPr>
          <p:cNvPr id="7" name="Group 6"/>
          <p:cNvGrpSpPr/>
          <p:nvPr/>
        </p:nvGrpSpPr>
        <p:grpSpPr>
          <a:xfrm>
            <a:off x="0" y="6145713"/>
            <a:ext cx="7860587" cy="712287"/>
            <a:chOff x="0" y="6145713"/>
            <a:chExt cx="7860587" cy="712287"/>
          </a:xfrm>
        </p:grpSpPr>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4"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grpSp>
      <p:sp>
        <p:nvSpPr>
          <p:cNvPr id="19" name="TextBox 18"/>
          <p:cNvSpPr txBox="1"/>
          <p:nvPr/>
        </p:nvSpPr>
        <p:spPr>
          <a:xfrm>
            <a:off x="5118847" y="4941838"/>
            <a:ext cx="3567953" cy="1154162"/>
          </a:xfrm>
          <a:prstGeom prst="rect">
            <a:avLst/>
          </a:prstGeom>
          <a:solidFill>
            <a:schemeClr val="bg1"/>
          </a:solidFill>
        </p:spPr>
        <p:txBody>
          <a:bodyPr wrap="square" rtlCol="0">
            <a:spAutoFit/>
          </a:bodyPr>
          <a:lstStyle/>
          <a:p>
            <a:pPr algn="ctr"/>
            <a:r>
              <a:rPr lang="en-US" sz="2300" dirty="0" smtClean="0">
                <a:solidFill>
                  <a:srgbClr val="FF0000"/>
                </a:solidFill>
              </a:rPr>
              <a:t>3 years</a:t>
            </a:r>
            <a:r>
              <a:rPr lang="en-US" sz="2300" dirty="0" smtClean="0">
                <a:solidFill>
                  <a:schemeClr val="accent2">
                    <a:lumMod val="75000"/>
                  </a:schemeClr>
                </a:solidFill>
              </a:rPr>
              <a:t> </a:t>
            </a:r>
            <a:r>
              <a:rPr lang="en-US" sz="2300" dirty="0" smtClean="0">
                <a:solidFill>
                  <a:srgbClr val="002060"/>
                </a:solidFill>
              </a:rPr>
              <a:t>of assessment </a:t>
            </a:r>
            <a:r>
              <a:rPr lang="en-US" sz="2300" dirty="0" smtClean="0">
                <a:solidFill>
                  <a:srgbClr val="FF0000"/>
                </a:solidFill>
              </a:rPr>
              <a:t>increases </a:t>
            </a:r>
            <a:r>
              <a:rPr lang="en-US" sz="2300" u="sng" dirty="0" smtClean="0">
                <a:solidFill>
                  <a:srgbClr val="002060"/>
                </a:solidFill>
              </a:rPr>
              <a:t>after four years of decline</a:t>
            </a:r>
            <a:r>
              <a:rPr lang="en-US" sz="2300" dirty="0" smtClean="0">
                <a:solidFill>
                  <a:srgbClr val="002060"/>
                </a:solidFill>
              </a:rPr>
              <a:t>.</a:t>
            </a:r>
            <a:endParaRPr lang="en-US" sz="2300" dirty="0">
              <a:solidFill>
                <a:srgbClr val="002060"/>
              </a:solidFill>
            </a:endParaRPr>
          </a:p>
        </p:txBody>
      </p:sp>
      <p:pic>
        <p:nvPicPr>
          <p:cNvPr id="8" name="Picture 7"/>
          <p:cNvPicPr>
            <a:picLocks noChangeAspect="1"/>
          </p:cNvPicPr>
          <p:nvPr/>
        </p:nvPicPr>
        <p:blipFill>
          <a:blip r:embed="rId5"/>
          <a:stretch>
            <a:fillRect/>
          </a:stretch>
        </p:blipFill>
        <p:spPr>
          <a:xfrm>
            <a:off x="447675" y="1639775"/>
            <a:ext cx="4576594" cy="4365326"/>
          </a:xfrm>
          <a:prstGeom prst="rect">
            <a:avLst/>
          </a:prstGeom>
        </p:spPr>
      </p:pic>
    </p:spTree>
    <p:extLst>
      <p:ext uri="{BB962C8B-B14F-4D97-AF65-F5344CB8AC3E}">
        <p14:creationId xmlns:p14="http://schemas.microsoft.com/office/powerpoint/2010/main" val="25397334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34548A-DD63-4BF3-AE1A-ED3F76884619}" type="slidenum">
              <a:rPr lang="en-US" smtClean="0"/>
              <a:t>51</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cxnSp>
        <p:nvCxnSpPr>
          <p:cNvPr id="11" name="Straight Connector 10"/>
          <p:cNvCxnSpPr/>
          <p:nvPr/>
        </p:nvCxnSpPr>
        <p:spPr>
          <a:xfrm>
            <a:off x="571500" y="955021"/>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8040" y="54111"/>
            <a:ext cx="8305799" cy="830997"/>
          </a:xfrm>
          <a:prstGeom prst="rect">
            <a:avLst/>
          </a:prstGeom>
          <a:noFill/>
        </p:spPr>
        <p:txBody>
          <a:bodyPr wrap="square" rtlCol="0">
            <a:spAutoFit/>
          </a:bodyPr>
          <a:lstStyle/>
          <a:p>
            <a:pPr algn="ctr"/>
            <a:r>
              <a:rPr lang="en-US" sz="4800" dirty="0" smtClean="0">
                <a:solidFill>
                  <a:schemeClr val="accent5">
                    <a:lumMod val="50000"/>
                  </a:schemeClr>
                </a:solidFill>
              </a:rPr>
              <a:t>20 Cents by 2020 – On Track</a:t>
            </a:r>
            <a:endParaRPr lang="en-US" sz="3600" dirty="0">
              <a:solidFill>
                <a:schemeClr val="accent5">
                  <a:lumMod val="50000"/>
                </a:schemeClr>
              </a:solidFill>
            </a:endParaRPr>
          </a:p>
        </p:txBody>
      </p:sp>
      <p:pic>
        <p:nvPicPr>
          <p:cNvPr id="8" name="Picture 7"/>
          <p:cNvPicPr>
            <a:picLocks noChangeAspect="1"/>
          </p:cNvPicPr>
          <p:nvPr/>
        </p:nvPicPr>
        <p:blipFill>
          <a:blip r:embed="rId4"/>
          <a:stretch>
            <a:fillRect/>
          </a:stretch>
        </p:blipFill>
        <p:spPr>
          <a:xfrm>
            <a:off x="240416" y="1297896"/>
            <a:ext cx="8663167" cy="4365114"/>
          </a:xfrm>
          <a:prstGeom prst="rect">
            <a:avLst/>
          </a:prstGeom>
        </p:spPr>
      </p:pic>
    </p:spTree>
    <p:extLst>
      <p:ext uri="{BB962C8B-B14F-4D97-AF65-F5344CB8AC3E}">
        <p14:creationId xmlns:p14="http://schemas.microsoft.com/office/powerpoint/2010/main" val="40294608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34548A-DD63-4BF3-AE1A-ED3F76884619}" type="slidenum">
              <a:rPr lang="en-US" smtClean="0"/>
              <a:t>52</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cxnSp>
        <p:nvCxnSpPr>
          <p:cNvPr id="11" name="Straight Connector 10"/>
          <p:cNvCxnSpPr/>
          <p:nvPr/>
        </p:nvCxnSpPr>
        <p:spPr>
          <a:xfrm>
            <a:off x="571500" y="955021"/>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8040" y="54111"/>
            <a:ext cx="8305799" cy="830997"/>
          </a:xfrm>
          <a:prstGeom prst="rect">
            <a:avLst/>
          </a:prstGeom>
          <a:noFill/>
        </p:spPr>
        <p:txBody>
          <a:bodyPr wrap="square" rtlCol="0">
            <a:spAutoFit/>
          </a:bodyPr>
          <a:lstStyle/>
          <a:p>
            <a:pPr algn="ctr"/>
            <a:r>
              <a:rPr lang="en-US" sz="4800" dirty="0" smtClean="0">
                <a:solidFill>
                  <a:schemeClr val="accent5">
                    <a:lumMod val="50000"/>
                  </a:schemeClr>
                </a:solidFill>
              </a:rPr>
              <a:t>Income Tax Recovery</a:t>
            </a:r>
            <a:endParaRPr lang="en-US" sz="3600" dirty="0">
              <a:solidFill>
                <a:schemeClr val="accent5">
                  <a:lumMod val="50000"/>
                </a:schemeClr>
              </a:solidFill>
            </a:endParaRPr>
          </a:p>
        </p:txBody>
      </p:sp>
      <p:sp>
        <p:nvSpPr>
          <p:cNvPr id="2" name="Rectangle 1"/>
          <p:cNvSpPr/>
          <p:nvPr/>
        </p:nvSpPr>
        <p:spPr>
          <a:xfrm>
            <a:off x="6858000" y="5486400"/>
            <a:ext cx="533400" cy="4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05200" y="1182469"/>
            <a:ext cx="2209800" cy="646331"/>
          </a:xfrm>
          <a:prstGeom prst="rect">
            <a:avLst/>
          </a:prstGeom>
          <a:noFill/>
        </p:spPr>
        <p:txBody>
          <a:bodyPr wrap="square" rtlCol="0">
            <a:spAutoFit/>
          </a:bodyPr>
          <a:lstStyle/>
          <a:p>
            <a:pPr algn="ctr"/>
            <a:r>
              <a:rPr lang="en-US" sz="2000" dirty="0" smtClean="0"/>
              <a:t>Income Tax</a:t>
            </a:r>
            <a:r>
              <a:rPr lang="en-US" dirty="0" smtClean="0"/>
              <a:t/>
            </a:r>
            <a:br>
              <a:rPr lang="en-US" dirty="0" smtClean="0"/>
            </a:br>
            <a:r>
              <a:rPr lang="en-US" sz="1600" i="1" dirty="0" smtClean="0"/>
              <a:t>(Figures in Millions)</a:t>
            </a:r>
            <a:endParaRPr lang="en-US" sz="1600" i="1" dirty="0"/>
          </a:p>
        </p:txBody>
      </p:sp>
      <p:grpSp>
        <p:nvGrpSpPr>
          <p:cNvPr id="8" name="Group 7"/>
          <p:cNvGrpSpPr/>
          <p:nvPr/>
        </p:nvGrpSpPr>
        <p:grpSpPr>
          <a:xfrm>
            <a:off x="76200" y="1277579"/>
            <a:ext cx="8907582" cy="4724400"/>
            <a:chOff x="156309" y="1277579"/>
            <a:chExt cx="8907582" cy="4724400"/>
          </a:xfrm>
        </p:grpSpPr>
        <p:pic>
          <p:nvPicPr>
            <p:cNvPr id="4" name="Picture 3"/>
            <p:cNvPicPr>
              <a:picLocks noChangeAspect="1"/>
            </p:cNvPicPr>
            <p:nvPr/>
          </p:nvPicPr>
          <p:blipFill rotWithShape="1">
            <a:blip r:embed="rId4"/>
            <a:srcRect l="231" t="17697" r="846" b="5272"/>
            <a:stretch/>
          </p:blipFill>
          <p:spPr>
            <a:xfrm>
              <a:off x="156309" y="1277579"/>
              <a:ext cx="8907582" cy="4724400"/>
            </a:xfrm>
            <a:prstGeom prst="rect">
              <a:avLst/>
            </a:prstGeom>
          </p:spPr>
        </p:pic>
        <p:cxnSp>
          <p:nvCxnSpPr>
            <p:cNvPr id="6" name="Straight Connector 5"/>
            <p:cNvCxnSpPr/>
            <p:nvPr/>
          </p:nvCxnSpPr>
          <p:spPr>
            <a:xfrm>
              <a:off x="9063891" y="1505634"/>
              <a:ext cx="0" cy="27432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2016309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34548A-DD63-4BF3-AE1A-ED3F76884619}" type="slidenum">
              <a:rPr lang="en-US" smtClean="0"/>
              <a:t>53</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cxnSp>
        <p:nvCxnSpPr>
          <p:cNvPr id="11" name="Straight Connector 10"/>
          <p:cNvCxnSpPr/>
          <p:nvPr/>
        </p:nvCxnSpPr>
        <p:spPr>
          <a:xfrm>
            <a:off x="571500" y="955021"/>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8040" y="54111"/>
            <a:ext cx="8305799" cy="830997"/>
          </a:xfrm>
          <a:prstGeom prst="rect">
            <a:avLst/>
          </a:prstGeom>
          <a:noFill/>
        </p:spPr>
        <p:txBody>
          <a:bodyPr wrap="square" rtlCol="0">
            <a:spAutoFit/>
          </a:bodyPr>
          <a:lstStyle/>
          <a:p>
            <a:pPr algn="ctr"/>
            <a:r>
              <a:rPr lang="en-US" sz="4800" dirty="0" smtClean="0">
                <a:solidFill>
                  <a:schemeClr val="accent5">
                    <a:lumMod val="50000"/>
                  </a:schemeClr>
                </a:solidFill>
              </a:rPr>
              <a:t>Highway User Revenues</a:t>
            </a:r>
            <a:endParaRPr lang="en-US" sz="3600" dirty="0">
              <a:solidFill>
                <a:schemeClr val="accent5">
                  <a:lumMod val="50000"/>
                </a:schemeClr>
              </a:solidFill>
            </a:endParaRPr>
          </a:p>
        </p:txBody>
      </p:sp>
      <p:pic>
        <p:nvPicPr>
          <p:cNvPr id="2" name="Picture 1"/>
          <p:cNvPicPr>
            <a:picLocks noChangeAspect="1"/>
          </p:cNvPicPr>
          <p:nvPr/>
        </p:nvPicPr>
        <p:blipFill rotWithShape="1">
          <a:blip r:embed="rId4"/>
          <a:srcRect l="1794" t="21700" r="916" b="2834"/>
          <a:stretch/>
        </p:blipFill>
        <p:spPr>
          <a:xfrm>
            <a:off x="87345" y="1828800"/>
            <a:ext cx="8969311" cy="3878621"/>
          </a:xfrm>
          <a:prstGeom prst="rect">
            <a:avLst/>
          </a:prstGeom>
        </p:spPr>
      </p:pic>
      <p:sp>
        <p:nvSpPr>
          <p:cNvPr id="13" name="TextBox 12"/>
          <p:cNvSpPr txBox="1"/>
          <p:nvPr/>
        </p:nvSpPr>
        <p:spPr>
          <a:xfrm>
            <a:off x="2870722" y="1258669"/>
            <a:ext cx="3429000" cy="646331"/>
          </a:xfrm>
          <a:prstGeom prst="rect">
            <a:avLst/>
          </a:prstGeom>
          <a:noFill/>
        </p:spPr>
        <p:txBody>
          <a:bodyPr wrap="square" rtlCol="0">
            <a:spAutoFit/>
          </a:bodyPr>
          <a:lstStyle/>
          <a:p>
            <a:pPr algn="ctr"/>
            <a:r>
              <a:rPr lang="en-US" sz="2000" dirty="0" smtClean="0"/>
              <a:t>Highway User Revenues</a:t>
            </a:r>
            <a:br>
              <a:rPr lang="en-US" sz="2000" dirty="0" smtClean="0"/>
            </a:br>
            <a:r>
              <a:rPr lang="en-US" sz="1600" i="1" dirty="0" smtClean="0"/>
              <a:t>(Figures in Millions)</a:t>
            </a:r>
            <a:endParaRPr lang="en-US" sz="1600" i="1" dirty="0"/>
          </a:p>
        </p:txBody>
      </p:sp>
    </p:spTree>
    <p:extLst>
      <p:ext uri="{BB962C8B-B14F-4D97-AF65-F5344CB8AC3E}">
        <p14:creationId xmlns:p14="http://schemas.microsoft.com/office/powerpoint/2010/main" val="21932444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33400" y="2743200"/>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52500" y="1676400"/>
            <a:ext cx="7162800" cy="830997"/>
          </a:xfrm>
          <a:prstGeom prst="rect">
            <a:avLst/>
          </a:prstGeom>
          <a:noFill/>
        </p:spPr>
        <p:txBody>
          <a:bodyPr wrap="square" rtlCol="0">
            <a:spAutoFit/>
          </a:bodyPr>
          <a:lstStyle/>
          <a:p>
            <a:pPr algn="ctr"/>
            <a:r>
              <a:rPr lang="en-US" sz="4800" dirty="0" smtClean="0">
                <a:solidFill>
                  <a:schemeClr val="accent5">
                    <a:lumMod val="50000"/>
                  </a:schemeClr>
                </a:solidFill>
              </a:rPr>
              <a:t>Fixed Costs</a:t>
            </a:r>
            <a:endParaRPr lang="en-US" sz="4800" dirty="0">
              <a:solidFill>
                <a:schemeClr val="accent5">
                  <a:lumMod val="50000"/>
                </a:schemeClr>
              </a:solidFill>
            </a:endParaRPr>
          </a:p>
        </p:txBody>
      </p:sp>
      <p:sp>
        <p:nvSpPr>
          <p:cNvPr id="3" name="Slide Number Placeholder 2"/>
          <p:cNvSpPr>
            <a:spLocks noGrp="1"/>
          </p:cNvSpPr>
          <p:nvPr>
            <p:ph type="sldNum" sz="quarter" idx="12"/>
          </p:nvPr>
        </p:nvSpPr>
        <p:spPr/>
        <p:txBody>
          <a:bodyPr/>
          <a:lstStyle/>
          <a:p>
            <a:fld id="{8B34548A-DD63-4BF3-AE1A-ED3F76884619}" type="slidenum">
              <a:rPr lang="en-US" smtClean="0"/>
              <a:t>54</a:t>
            </a:fld>
            <a:endParaRPr lang="en-US" dirty="0"/>
          </a:p>
        </p:txBody>
      </p:sp>
      <p:sp>
        <p:nvSpPr>
          <p:cNvPr id="8" name="Rectangle 7"/>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2"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spTree>
    <p:extLst>
      <p:ext uri="{BB962C8B-B14F-4D97-AF65-F5344CB8AC3E}">
        <p14:creationId xmlns:p14="http://schemas.microsoft.com/office/powerpoint/2010/main" val="5426602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34548A-DD63-4BF3-AE1A-ED3F76884619}" type="slidenum">
              <a:rPr lang="en-US" smtClean="0"/>
              <a:t>55</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cxnSp>
        <p:nvCxnSpPr>
          <p:cNvPr id="11" name="Straight Connector 10"/>
          <p:cNvCxnSpPr/>
          <p:nvPr/>
        </p:nvCxnSpPr>
        <p:spPr>
          <a:xfrm>
            <a:off x="571500" y="955021"/>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8040" y="54111"/>
            <a:ext cx="8305799" cy="830997"/>
          </a:xfrm>
          <a:prstGeom prst="rect">
            <a:avLst/>
          </a:prstGeom>
          <a:noFill/>
        </p:spPr>
        <p:txBody>
          <a:bodyPr wrap="square" rtlCol="0">
            <a:spAutoFit/>
          </a:bodyPr>
          <a:lstStyle/>
          <a:p>
            <a:pPr algn="ctr"/>
            <a:r>
              <a:rPr lang="en-US" sz="4800" dirty="0" smtClean="0">
                <a:solidFill>
                  <a:schemeClr val="accent5">
                    <a:lumMod val="50000"/>
                  </a:schemeClr>
                </a:solidFill>
              </a:rPr>
              <a:t>Fixed Costs by Category</a:t>
            </a:r>
            <a:endParaRPr lang="en-US" sz="3600" dirty="0">
              <a:solidFill>
                <a:schemeClr val="accent5">
                  <a:lumMod val="50000"/>
                </a:schemeClr>
              </a:solidFill>
            </a:endParaRPr>
          </a:p>
        </p:txBody>
      </p:sp>
      <p:pic>
        <p:nvPicPr>
          <p:cNvPr id="4" name="Picture 3"/>
          <p:cNvPicPr>
            <a:picLocks noChangeAspect="1"/>
          </p:cNvPicPr>
          <p:nvPr/>
        </p:nvPicPr>
        <p:blipFill rotWithShape="1">
          <a:blip r:embed="rId4"/>
          <a:srcRect l="905" t="1737" r="424" b="1966"/>
          <a:stretch/>
        </p:blipFill>
        <p:spPr>
          <a:xfrm>
            <a:off x="144035" y="1173585"/>
            <a:ext cx="8855929" cy="3865562"/>
          </a:xfrm>
          <a:prstGeom prst="rect">
            <a:avLst/>
          </a:prstGeom>
        </p:spPr>
      </p:pic>
      <p:sp>
        <p:nvSpPr>
          <p:cNvPr id="6" name="Left Brace 5"/>
          <p:cNvSpPr/>
          <p:nvPr/>
        </p:nvSpPr>
        <p:spPr>
          <a:xfrm rot="16200000">
            <a:off x="2572584" y="3413415"/>
            <a:ext cx="417433" cy="3733801"/>
          </a:xfrm>
          <a:prstGeom prst="lef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144035" y="5531831"/>
            <a:ext cx="8672050" cy="369332"/>
          </a:xfrm>
          <a:prstGeom prst="rect">
            <a:avLst/>
          </a:prstGeom>
          <a:noFill/>
        </p:spPr>
        <p:txBody>
          <a:bodyPr wrap="square" rtlCol="0">
            <a:spAutoFit/>
          </a:bodyPr>
          <a:lstStyle/>
          <a:p>
            <a:r>
              <a:rPr lang="en-US" dirty="0" smtClean="0">
                <a:solidFill>
                  <a:srgbClr val="002060"/>
                </a:solidFill>
              </a:rPr>
              <a:t>Fixed costs increased by </a:t>
            </a:r>
            <a:r>
              <a:rPr lang="en-US" dirty="0" smtClean="0">
                <a:solidFill>
                  <a:srgbClr val="FF0000"/>
                </a:solidFill>
              </a:rPr>
              <a:t>15.6%</a:t>
            </a:r>
            <a:r>
              <a:rPr lang="en-US" dirty="0" smtClean="0">
                <a:solidFill>
                  <a:srgbClr val="002060"/>
                </a:solidFill>
              </a:rPr>
              <a:t> between FY08 &amp; FY12, and </a:t>
            </a:r>
            <a:r>
              <a:rPr lang="en-US" dirty="0" smtClean="0">
                <a:solidFill>
                  <a:srgbClr val="FF0000"/>
                </a:solidFill>
              </a:rPr>
              <a:t>3.9%</a:t>
            </a:r>
            <a:r>
              <a:rPr lang="en-US" dirty="0" smtClean="0">
                <a:solidFill>
                  <a:srgbClr val="002060"/>
                </a:solidFill>
              </a:rPr>
              <a:t> between FY13 &amp; FY16</a:t>
            </a:r>
            <a:endParaRPr lang="en-US" dirty="0">
              <a:solidFill>
                <a:srgbClr val="002060"/>
              </a:solidFill>
            </a:endParaRPr>
          </a:p>
        </p:txBody>
      </p:sp>
      <p:sp>
        <p:nvSpPr>
          <p:cNvPr id="10" name="Left Brace 9"/>
          <p:cNvSpPr/>
          <p:nvPr/>
        </p:nvSpPr>
        <p:spPr>
          <a:xfrm rot="16200000">
            <a:off x="6267056" y="3611572"/>
            <a:ext cx="417433" cy="3355258"/>
          </a:xfrm>
          <a:prstGeom prst="leftBrac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872109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34548A-DD63-4BF3-AE1A-ED3F76884619}" type="slidenum">
              <a:rPr lang="en-US" smtClean="0"/>
              <a:t>56</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cxnSp>
        <p:nvCxnSpPr>
          <p:cNvPr id="11" name="Straight Connector 10"/>
          <p:cNvCxnSpPr/>
          <p:nvPr/>
        </p:nvCxnSpPr>
        <p:spPr>
          <a:xfrm>
            <a:off x="571500" y="955021"/>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8040" y="54111"/>
            <a:ext cx="8305799" cy="830997"/>
          </a:xfrm>
          <a:prstGeom prst="rect">
            <a:avLst/>
          </a:prstGeom>
          <a:noFill/>
        </p:spPr>
        <p:txBody>
          <a:bodyPr wrap="square" rtlCol="0">
            <a:spAutoFit/>
          </a:bodyPr>
          <a:lstStyle/>
          <a:p>
            <a:pPr algn="ctr"/>
            <a:r>
              <a:rPr lang="en-US" sz="4800" dirty="0" smtClean="0">
                <a:solidFill>
                  <a:schemeClr val="accent5">
                    <a:lumMod val="50000"/>
                  </a:schemeClr>
                </a:solidFill>
              </a:rPr>
              <a:t>Reforms Reduce Fixed Costs</a:t>
            </a:r>
            <a:endParaRPr lang="en-US" sz="3600" dirty="0">
              <a:solidFill>
                <a:schemeClr val="accent5">
                  <a:lumMod val="50000"/>
                </a:schemeClr>
              </a:solidFill>
            </a:endParaRPr>
          </a:p>
        </p:txBody>
      </p:sp>
      <p:pic>
        <p:nvPicPr>
          <p:cNvPr id="2" name="Picture 1"/>
          <p:cNvPicPr>
            <a:picLocks noChangeAspect="1"/>
          </p:cNvPicPr>
          <p:nvPr/>
        </p:nvPicPr>
        <p:blipFill rotWithShape="1">
          <a:blip r:embed="rId4"/>
          <a:srcRect l="1536" t="1348" r="965" b="1697"/>
          <a:stretch/>
        </p:blipFill>
        <p:spPr>
          <a:xfrm>
            <a:off x="114299" y="1395873"/>
            <a:ext cx="8915401" cy="4343400"/>
          </a:xfrm>
          <a:prstGeom prst="rect">
            <a:avLst/>
          </a:prstGeom>
        </p:spPr>
      </p:pic>
    </p:spTree>
    <p:extLst>
      <p:ext uri="{BB962C8B-B14F-4D97-AF65-F5344CB8AC3E}">
        <p14:creationId xmlns:p14="http://schemas.microsoft.com/office/powerpoint/2010/main" val="37053393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34548A-DD63-4BF3-AE1A-ED3F76884619}" type="slidenum">
              <a:rPr lang="en-US" smtClean="0"/>
              <a:t>57</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cxnSp>
        <p:nvCxnSpPr>
          <p:cNvPr id="11" name="Straight Connector 10"/>
          <p:cNvCxnSpPr/>
          <p:nvPr/>
        </p:nvCxnSpPr>
        <p:spPr>
          <a:xfrm>
            <a:off x="571500" y="955021"/>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8040" y="54111"/>
            <a:ext cx="8305799" cy="830997"/>
          </a:xfrm>
          <a:prstGeom prst="rect">
            <a:avLst/>
          </a:prstGeom>
          <a:noFill/>
        </p:spPr>
        <p:txBody>
          <a:bodyPr wrap="square" rtlCol="0">
            <a:spAutoFit/>
          </a:bodyPr>
          <a:lstStyle/>
          <a:p>
            <a:pPr algn="ctr"/>
            <a:r>
              <a:rPr lang="en-US" sz="4800" dirty="0" smtClean="0">
                <a:solidFill>
                  <a:schemeClr val="accent5">
                    <a:lumMod val="50000"/>
                  </a:schemeClr>
                </a:solidFill>
              </a:rPr>
              <a:t>ERS Contribution</a:t>
            </a:r>
            <a:endParaRPr lang="en-US" sz="3600" dirty="0">
              <a:solidFill>
                <a:schemeClr val="accent5">
                  <a:lumMod val="50000"/>
                </a:schemeClr>
              </a:solidFill>
            </a:endParaRPr>
          </a:p>
        </p:txBody>
      </p:sp>
      <p:pic>
        <p:nvPicPr>
          <p:cNvPr id="2" name="Picture 1"/>
          <p:cNvPicPr>
            <a:picLocks noChangeAspect="1"/>
          </p:cNvPicPr>
          <p:nvPr/>
        </p:nvPicPr>
        <p:blipFill rotWithShape="1">
          <a:blip r:embed="rId4"/>
          <a:srcRect l="382" t="2373" r="1254" b="1601"/>
          <a:stretch/>
        </p:blipFill>
        <p:spPr>
          <a:xfrm>
            <a:off x="266700" y="1219200"/>
            <a:ext cx="8610601" cy="4572000"/>
          </a:xfrm>
          <a:prstGeom prst="rect">
            <a:avLst/>
          </a:prstGeom>
        </p:spPr>
      </p:pic>
    </p:spTree>
    <p:extLst>
      <p:ext uri="{BB962C8B-B14F-4D97-AF65-F5344CB8AC3E}">
        <p14:creationId xmlns:p14="http://schemas.microsoft.com/office/powerpoint/2010/main" val="42199827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34548A-DD63-4BF3-AE1A-ED3F76884619}" type="slidenum">
              <a:rPr lang="en-US" smtClean="0"/>
              <a:t>58</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cxnSp>
        <p:nvCxnSpPr>
          <p:cNvPr id="11" name="Straight Connector 10"/>
          <p:cNvCxnSpPr/>
          <p:nvPr/>
        </p:nvCxnSpPr>
        <p:spPr>
          <a:xfrm>
            <a:off x="571500" y="955021"/>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8040" y="54111"/>
            <a:ext cx="8305799" cy="830997"/>
          </a:xfrm>
          <a:prstGeom prst="rect">
            <a:avLst/>
          </a:prstGeom>
          <a:noFill/>
        </p:spPr>
        <p:txBody>
          <a:bodyPr wrap="square" rtlCol="0">
            <a:spAutoFit/>
          </a:bodyPr>
          <a:lstStyle/>
          <a:p>
            <a:pPr algn="ctr"/>
            <a:r>
              <a:rPr lang="en-US" sz="4800" dirty="0" smtClean="0">
                <a:solidFill>
                  <a:schemeClr val="accent5">
                    <a:lumMod val="50000"/>
                  </a:schemeClr>
                </a:solidFill>
              </a:rPr>
              <a:t>Health Benefit Reform Savings</a:t>
            </a:r>
            <a:endParaRPr lang="en-US" sz="3600" dirty="0">
              <a:solidFill>
                <a:schemeClr val="accent5">
                  <a:lumMod val="50000"/>
                </a:schemeClr>
              </a:solidFill>
            </a:endParaRPr>
          </a:p>
        </p:txBody>
      </p:sp>
      <p:pic>
        <p:nvPicPr>
          <p:cNvPr id="2" name="Picture 1"/>
          <p:cNvPicPr>
            <a:picLocks noChangeAspect="1"/>
          </p:cNvPicPr>
          <p:nvPr/>
        </p:nvPicPr>
        <p:blipFill rotWithShape="1">
          <a:blip r:embed="rId4"/>
          <a:srcRect l="847" t="1049" r="847" b="1049"/>
          <a:stretch/>
        </p:blipFill>
        <p:spPr>
          <a:xfrm>
            <a:off x="596543" y="1194694"/>
            <a:ext cx="7950914" cy="4867906"/>
          </a:xfrm>
          <a:prstGeom prst="rect">
            <a:avLst/>
          </a:prstGeom>
        </p:spPr>
      </p:pic>
    </p:spTree>
    <p:extLst>
      <p:ext uri="{BB962C8B-B14F-4D97-AF65-F5344CB8AC3E}">
        <p14:creationId xmlns:p14="http://schemas.microsoft.com/office/powerpoint/2010/main" val="24876003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34548A-DD63-4BF3-AE1A-ED3F76884619}" type="slidenum">
              <a:rPr lang="en-US" smtClean="0"/>
              <a:t>59</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sp>
        <p:nvSpPr>
          <p:cNvPr id="19" name="TextBox 18"/>
          <p:cNvSpPr txBox="1"/>
          <p:nvPr/>
        </p:nvSpPr>
        <p:spPr>
          <a:xfrm>
            <a:off x="1535987" y="5243636"/>
            <a:ext cx="6324600" cy="892552"/>
          </a:xfrm>
          <a:prstGeom prst="rect">
            <a:avLst/>
          </a:prstGeom>
          <a:noFill/>
        </p:spPr>
        <p:txBody>
          <a:bodyPr wrap="square" rtlCol="0">
            <a:spAutoFit/>
          </a:bodyPr>
          <a:lstStyle/>
          <a:p>
            <a:pPr algn="ctr"/>
            <a:r>
              <a:rPr lang="en-US" sz="2600" dirty="0" smtClean="0">
                <a:solidFill>
                  <a:srgbClr val="7030A0"/>
                </a:solidFill>
              </a:rPr>
              <a:t>Unfunded Pension and OPEB liabilities have </a:t>
            </a:r>
            <a:r>
              <a:rPr lang="en-US" sz="2600" dirty="0" smtClean="0">
                <a:solidFill>
                  <a:srgbClr val="FF0000"/>
                </a:solidFill>
              </a:rPr>
              <a:t>shrunk</a:t>
            </a:r>
            <a:r>
              <a:rPr lang="en-US" sz="2600" dirty="0" smtClean="0">
                <a:solidFill>
                  <a:srgbClr val="7030A0"/>
                </a:solidFill>
              </a:rPr>
              <a:t> by </a:t>
            </a:r>
            <a:r>
              <a:rPr lang="en-US" sz="2600" dirty="0" smtClean="0">
                <a:solidFill>
                  <a:srgbClr val="FF0000"/>
                </a:solidFill>
              </a:rPr>
              <a:t>$840 million (26%)</a:t>
            </a:r>
            <a:r>
              <a:rPr lang="en-US" sz="2600" dirty="0" smtClean="0">
                <a:solidFill>
                  <a:srgbClr val="7030A0"/>
                </a:solidFill>
              </a:rPr>
              <a:t>. </a:t>
            </a:r>
            <a:endParaRPr lang="en-US" sz="2600" dirty="0">
              <a:solidFill>
                <a:srgbClr val="7030A0"/>
              </a:solidFill>
            </a:endParaRPr>
          </a:p>
        </p:txBody>
      </p:sp>
      <p:cxnSp>
        <p:nvCxnSpPr>
          <p:cNvPr id="11" name="Straight Connector 10"/>
          <p:cNvCxnSpPr/>
          <p:nvPr/>
        </p:nvCxnSpPr>
        <p:spPr>
          <a:xfrm>
            <a:off x="571500" y="955021"/>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8040" y="54111"/>
            <a:ext cx="8305799" cy="830997"/>
          </a:xfrm>
          <a:prstGeom prst="rect">
            <a:avLst/>
          </a:prstGeom>
          <a:noFill/>
        </p:spPr>
        <p:txBody>
          <a:bodyPr wrap="square" rtlCol="0">
            <a:spAutoFit/>
          </a:bodyPr>
          <a:lstStyle/>
          <a:p>
            <a:pPr algn="ctr"/>
            <a:r>
              <a:rPr lang="en-US" sz="4800" dirty="0" smtClean="0">
                <a:solidFill>
                  <a:schemeClr val="accent5">
                    <a:lumMod val="50000"/>
                  </a:schemeClr>
                </a:solidFill>
              </a:rPr>
              <a:t>Unfunded Liabilities</a:t>
            </a:r>
            <a:endParaRPr lang="en-US" sz="3600" dirty="0">
              <a:solidFill>
                <a:schemeClr val="accent5">
                  <a:lumMod val="50000"/>
                </a:schemeClr>
              </a:solidFill>
            </a:endParaRPr>
          </a:p>
        </p:txBody>
      </p:sp>
      <p:pic>
        <p:nvPicPr>
          <p:cNvPr id="4" name="Picture 3"/>
          <p:cNvPicPr>
            <a:picLocks noChangeAspect="1"/>
          </p:cNvPicPr>
          <p:nvPr/>
        </p:nvPicPr>
        <p:blipFill rotWithShape="1">
          <a:blip r:embed="rId4"/>
          <a:srcRect t="1439" b="30347"/>
          <a:stretch/>
        </p:blipFill>
        <p:spPr>
          <a:xfrm>
            <a:off x="952500" y="1082008"/>
            <a:ext cx="7239000" cy="3052688"/>
          </a:xfrm>
          <a:prstGeom prst="rect">
            <a:avLst/>
          </a:prstGeom>
        </p:spPr>
      </p:pic>
      <p:pic>
        <p:nvPicPr>
          <p:cNvPr id="17" name="Picture 16"/>
          <p:cNvPicPr>
            <a:picLocks noChangeAspect="1"/>
          </p:cNvPicPr>
          <p:nvPr/>
        </p:nvPicPr>
        <p:blipFill rotWithShape="1">
          <a:blip r:embed="rId4"/>
          <a:srcRect t="76464"/>
          <a:stretch/>
        </p:blipFill>
        <p:spPr>
          <a:xfrm>
            <a:off x="989371" y="4161183"/>
            <a:ext cx="7239000" cy="1053292"/>
          </a:xfrm>
          <a:prstGeom prst="rect">
            <a:avLst/>
          </a:prstGeom>
        </p:spPr>
      </p:pic>
    </p:spTree>
    <p:extLst>
      <p:ext uri="{BB962C8B-B14F-4D97-AF65-F5344CB8AC3E}">
        <p14:creationId xmlns:p14="http://schemas.microsoft.com/office/powerpoint/2010/main" val="504478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rot="230419">
            <a:off x="6280996" y="1533365"/>
            <a:ext cx="2678006" cy="3667022"/>
          </a:xfrm>
          <a:prstGeom prst="rect">
            <a:avLst/>
          </a:prstGeom>
        </p:spPr>
      </p:pic>
      <p:sp>
        <p:nvSpPr>
          <p:cNvPr id="3" name="Slide Number Placeholder 2"/>
          <p:cNvSpPr>
            <a:spLocks noGrp="1"/>
          </p:cNvSpPr>
          <p:nvPr>
            <p:ph type="sldNum" sz="quarter" idx="12"/>
          </p:nvPr>
        </p:nvSpPr>
        <p:spPr/>
        <p:txBody>
          <a:bodyPr/>
          <a:lstStyle/>
          <a:p>
            <a:fld id="{8B34548A-DD63-4BF3-AE1A-ED3F76884619}" type="slidenum">
              <a:rPr lang="en-US" smtClean="0"/>
              <a:t>6</a:t>
            </a:fld>
            <a:endParaRPr lang="en-US" dirty="0"/>
          </a:p>
        </p:txBody>
      </p:sp>
      <p:cxnSp>
        <p:nvCxnSpPr>
          <p:cNvPr id="11" name="Straight Connector 10"/>
          <p:cNvCxnSpPr/>
          <p:nvPr/>
        </p:nvCxnSpPr>
        <p:spPr>
          <a:xfrm>
            <a:off x="571499" y="1426813"/>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19100" y="-26443"/>
            <a:ext cx="8305799" cy="1384995"/>
          </a:xfrm>
          <a:prstGeom prst="rect">
            <a:avLst/>
          </a:prstGeom>
          <a:noFill/>
        </p:spPr>
        <p:txBody>
          <a:bodyPr wrap="square" rtlCol="0">
            <a:spAutoFit/>
          </a:bodyPr>
          <a:lstStyle/>
          <a:p>
            <a:pPr algn="ctr"/>
            <a:r>
              <a:rPr lang="en-US" sz="4800" dirty="0" smtClean="0">
                <a:solidFill>
                  <a:schemeClr val="accent5">
                    <a:lumMod val="50000"/>
                  </a:schemeClr>
                </a:solidFill>
              </a:rPr>
              <a:t>Revenue: </a:t>
            </a:r>
            <a:br>
              <a:rPr lang="en-US" sz="4800" dirty="0" smtClean="0">
                <a:solidFill>
                  <a:schemeClr val="accent5">
                    <a:lumMod val="50000"/>
                  </a:schemeClr>
                </a:solidFill>
              </a:rPr>
            </a:br>
            <a:r>
              <a:rPr lang="en-US" sz="3600" dirty="0" smtClean="0">
                <a:solidFill>
                  <a:schemeClr val="accent5">
                    <a:lumMod val="50000"/>
                  </a:schemeClr>
                </a:solidFill>
              </a:rPr>
              <a:t>Property Value Growth</a:t>
            </a:r>
            <a:endParaRPr lang="en-US" sz="3600" dirty="0">
              <a:solidFill>
                <a:schemeClr val="accent5">
                  <a:lumMod val="50000"/>
                </a:schemeClr>
              </a:solidFill>
            </a:endParaRPr>
          </a:p>
        </p:txBody>
      </p:sp>
      <p:grpSp>
        <p:nvGrpSpPr>
          <p:cNvPr id="7" name="Group 6"/>
          <p:cNvGrpSpPr/>
          <p:nvPr/>
        </p:nvGrpSpPr>
        <p:grpSpPr>
          <a:xfrm>
            <a:off x="0" y="6145713"/>
            <a:ext cx="7860587" cy="712287"/>
            <a:chOff x="0" y="6145713"/>
            <a:chExt cx="7860587" cy="712287"/>
          </a:xfrm>
        </p:grpSpPr>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4"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grpSp>
      <p:sp>
        <p:nvSpPr>
          <p:cNvPr id="19" name="TextBox 18"/>
          <p:cNvSpPr txBox="1"/>
          <p:nvPr/>
        </p:nvSpPr>
        <p:spPr>
          <a:xfrm>
            <a:off x="5118847" y="4941838"/>
            <a:ext cx="3567953" cy="1154162"/>
          </a:xfrm>
          <a:prstGeom prst="rect">
            <a:avLst/>
          </a:prstGeom>
          <a:solidFill>
            <a:schemeClr val="bg1"/>
          </a:solidFill>
        </p:spPr>
        <p:txBody>
          <a:bodyPr wrap="square" rtlCol="0">
            <a:spAutoFit/>
          </a:bodyPr>
          <a:lstStyle/>
          <a:p>
            <a:pPr algn="ctr"/>
            <a:r>
              <a:rPr lang="en-US" sz="2300" dirty="0" smtClean="0">
                <a:solidFill>
                  <a:srgbClr val="FF0000"/>
                </a:solidFill>
              </a:rPr>
              <a:t>3 years</a:t>
            </a:r>
            <a:r>
              <a:rPr lang="en-US" sz="2300" dirty="0" smtClean="0">
                <a:solidFill>
                  <a:schemeClr val="accent2">
                    <a:lumMod val="75000"/>
                  </a:schemeClr>
                </a:solidFill>
              </a:rPr>
              <a:t> </a:t>
            </a:r>
            <a:r>
              <a:rPr lang="en-US" sz="2300" dirty="0" smtClean="0">
                <a:solidFill>
                  <a:srgbClr val="002060"/>
                </a:solidFill>
              </a:rPr>
              <a:t>of assessment </a:t>
            </a:r>
            <a:r>
              <a:rPr lang="en-US" sz="2300" dirty="0" smtClean="0">
                <a:solidFill>
                  <a:srgbClr val="FF0000"/>
                </a:solidFill>
              </a:rPr>
              <a:t>increases </a:t>
            </a:r>
            <a:r>
              <a:rPr lang="en-US" sz="2300" u="sng" dirty="0" smtClean="0">
                <a:solidFill>
                  <a:srgbClr val="002060"/>
                </a:solidFill>
              </a:rPr>
              <a:t>after four years of decline</a:t>
            </a:r>
            <a:r>
              <a:rPr lang="en-US" sz="2300" dirty="0" smtClean="0">
                <a:solidFill>
                  <a:srgbClr val="002060"/>
                </a:solidFill>
              </a:rPr>
              <a:t>.</a:t>
            </a:r>
            <a:endParaRPr lang="en-US" sz="2300" dirty="0">
              <a:solidFill>
                <a:srgbClr val="002060"/>
              </a:solidFill>
            </a:endParaRPr>
          </a:p>
        </p:txBody>
      </p:sp>
      <p:pic>
        <p:nvPicPr>
          <p:cNvPr id="8" name="Picture 7"/>
          <p:cNvPicPr>
            <a:picLocks noChangeAspect="1"/>
          </p:cNvPicPr>
          <p:nvPr/>
        </p:nvPicPr>
        <p:blipFill>
          <a:blip r:embed="rId5"/>
          <a:stretch>
            <a:fillRect/>
          </a:stretch>
        </p:blipFill>
        <p:spPr>
          <a:xfrm>
            <a:off x="447675" y="1639775"/>
            <a:ext cx="4576594" cy="4365326"/>
          </a:xfrm>
          <a:prstGeom prst="rect">
            <a:avLst/>
          </a:prstGeom>
        </p:spPr>
      </p:pic>
    </p:spTree>
    <p:extLst>
      <p:ext uri="{BB962C8B-B14F-4D97-AF65-F5344CB8AC3E}">
        <p14:creationId xmlns:p14="http://schemas.microsoft.com/office/powerpoint/2010/main" val="12006811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33400" y="2743200"/>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3400" y="1676400"/>
            <a:ext cx="8001000" cy="830997"/>
          </a:xfrm>
          <a:prstGeom prst="rect">
            <a:avLst/>
          </a:prstGeom>
          <a:noFill/>
        </p:spPr>
        <p:txBody>
          <a:bodyPr wrap="square" rtlCol="0">
            <a:spAutoFit/>
          </a:bodyPr>
          <a:lstStyle/>
          <a:p>
            <a:pPr algn="ctr"/>
            <a:r>
              <a:rPr lang="en-US" sz="4800" dirty="0" smtClean="0">
                <a:solidFill>
                  <a:schemeClr val="accent5">
                    <a:lumMod val="50000"/>
                  </a:schemeClr>
                </a:solidFill>
              </a:rPr>
              <a:t>Recommended Budget Plan</a:t>
            </a:r>
            <a:endParaRPr lang="en-US" sz="4800" dirty="0">
              <a:solidFill>
                <a:schemeClr val="accent5">
                  <a:lumMod val="50000"/>
                </a:schemeClr>
              </a:solidFill>
            </a:endParaRPr>
          </a:p>
        </p:txBody>
      </p:sp>
      <p:sp>
        <p:nvSpPr>
          <p:cNvPr id="3" name="Slide Number Placeholder 2"/>
          <p:cNvSpPr>
            <a:spLocks noGrp="1"/>
          </p:cNvSpPr>
          <p:nvPr>
            <p:ph type="sldNum" sz="quarter" idx="12"/>
          </p:nvPr>
        </p:nvSpPr>
        <p:spPr/>
        <p:txBody>
          <a:bodyPr/>
          <a:lstStyle/>
          <a:p>
            <a:fld id="{8B34548A-DD63-4BF3-AE1A-ED3F76884619}" type="slidenum">
              <a:rPr lang="en-US" smtClean="0"/>
              <a:t>60</a:t>
            </a:fld>
            <a:endParaRPr lang="en-US" dirty="0"/>
          </a:p>
        </p:txBody>
      </p:sp>
      <p:sp>
        <p:nvSpPr>
          <p:cNvPr id="8" name="Rectangle 7"/>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2"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spTree>
    <p:extLst>
      <p:ext uri="{BB962C8B-B14F-4D97-AF65-F5344CB8AC3E}">
        <p14:creationId xmlns:p14="http://schemas.microsoft.com/office/powerpoint/2010/main" val="12139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34548A-DD63-4BF3-AE1A-ED3F76884619}" type="slidenum">
              <a:rPr lang="en-US" smtClean="0"/>
              <a:t>61</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cxnSp>
        <p:nvCxnSpPr>
          <p:cNvPr id="11" name="Straight Connector 10"/>
          <p:cNvCxnSpPr/>
          <p:nvPr/>
        </p:nvCxnSpPr>
        <p:spPr>
          <a:xfrm>
            <a:off x="571500" y="955021"/>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8040" y="54111"/>
            <a:ext cx="8305799" cy="830997"/>
          </a:xfrm>
          <a:prstGeom prst="rect">
            <a:avLst/>
          </a:prstGeom>
          <a:noFill/>
        </p:spPr>
        <p:txBody>
          <a:bodyPr wrap="square" rtlCol="0">
            <a:spAutoFit/>
          </a:bodyPr>
          <a:lstStyle/>
          <a:p>
            <a:pPr algn="ctr"/>
            <a:r>
              <a:rPr lang="en-US" sz="4800" dirty="0" smtClean="0">
                <a:solidFill>
                  <a:schemeClr val="accent5">
                    <a:lumMod val="50000"/>
                  </a:schemeClr>
                </a:solidFill>
              </a:rPr>
              <a:t>Fiscal 2017 Operating Budget</a:t>
            </a:r>
            <a:endParaRPr lang="en-US" sz="3600" dirty="0">
              <a:solidFill>
                <a:schemeClr val="accent5">
                  <a:lumMod val="50000"/>
                </a:schemeClr>
              </a:solidFill>
            </a:endParaRPr>
          </a:p>
        </p:txBody>
      </p:sp>
      <p:graphicFrame>
        <p:nvGraphicFramePr>
          <p:cNvPr id="67" name="Chart 66"/>
          <p:cNvGraphicFramePr>
            <a:graphicFrameLocks/>
          </p:cNvGraphicFramePr>
          <p:nvPr>
            <p:extLst>
              <p:ext uri="{D42A27DB-BD31-4B8C-83A1-F6EECF244321}">
                <p14:modId xmlns:p14="http://schemas.microsoft.com/office/powerpoint/2010/main" val="921052031"/>
              </p:ext>
            </p:extLst>
          </p:nvPr>
        </p:nvGraphicFramePr>
        <p:xfrm>
          <a:off x="-228600" y="1060340"/>
          <a:ext cx="9132013" cy="50508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595932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34548A-DD63-4BF3-AE1A-ED3F76884619}" type="slidenum">
              <a:rPr lang="en-US" smtClean="0"/>
              <a:t>62</a:t>
            </a:fld>
            <a:endParaRPr lang="en-US" dirty="0"/>
          </a:p>
        </p:txBody>
      </p:sp>
      <p:cxnSp>
        <p:nvCxnSpPr>
          <p:cNvPr id="11" name="Straight Connector 10"/>
          <p:cNvCxnSpPr/>
          <p:nvPr/>
        </p:nvCxnSpPr>
        <p:spPr>
          <a:xfrm>
            <a:off x="571500" y="914399"/>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8040" y="54111"/>
            <a:ext cx="8305799" cy="830997"/>
          </a:xfrm>
          <a:prstGeom prst="rect">
            <a:avLst/>
          </a:prstGeom>
          <a:noFill/>
        </p:spPr>
        <p:txBody>
          <a:bodyPr wrap="square" rtlCol="0">
            <a:spAutoFit/>
          </a:bodyPr>
          <a:lstStyle/>
          <a:p>
            <a:pPr algn="ctr"/>
            <a:r>
              <a:rPr lang="en-US" sz="4800" dirty="0" smtClean="0">
                <a:solidFill>
                  <a:schemeClr val="accent5">
                    <a:lumMod val="50000"/>
                  </a:schemeClr>
                </a:solidFill>
              </a:rPr>
              <a:t>Fiscal 2017 Capital Budget</a:t>
            </a:r>
            <a:endParaRPr lang="en-US" sz="3600" dirty="0">
              <a:solidFill>
                <a:schemeClr val="accent5">
                  <a:lumMod val="50000"/>
                </a:schemeClr>
              </a:solidFill>
            </a:endParaRPr>
          </a:p>
        </p:txBody>
      </p:sp>
      <p:graphicFrame>
        <p:nvGraphicFramePr>
          <p:cNvPr id="8" name="Chart 7"/>
          <p:cNvGraphicFramePr/>
          <p:nvPr>
            <p:extLst>
              <p:ext uri="{D42A27DB-BD31-4B8C-83A1-F6EECF244321}">
                <p14:modId xmlns:p14="http://schemas.microsoft.com/office/powerpoint/2010/main" val="1614612994"/>
              </p:ext>
            </p:extLst>
          </p:nvPr>
        </p:nvGraphicFramePr>
        <p:xfrm>
          <a:off x="44094" y="938980"/>
          <a:ext cx="9055813" cy="526251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3303639" y="1066800"/>
            <a:ext cx="2514600" cy="584775"/>
          </a:xfrm>
          <a:prstGeom prst="rect">
            <a:avLst/>
          </a:prstGeom>
          <a:noFill/>
        </p:spPr>
        <p:txBody>
          <a:bodyPr wrap="square" rtlCol="0">
            <a:spAutoFit/>
          </a:bodyPr>
          <a:lstStyle/>
          <a:p>
            <a:pPr algn="ctr"/>
            <a:r>
              <a:rPr lang="en-US" sz="1600" dirty="0" smtClean="0">
                <a:solidFill>
                  <a:schemeClr val="tx1">
                    <a:lumMod val="50000"/>
                    <a:lumOff val="50000"/>
                  </a:schemeClr>
                </a:solidFill>
              </a:rPr>
              <a:t>Total Capital Budget:</a:t>
            </a:r>
            <a:br>
              <a:rPr lang="en-US" sz="1600" dirty="0" smtClean="0">
                <a:solidFill>
                  <a:schemeClr val="tx1">
                    <a:lumMod val="50000"/>
                    <a:lumOff val="50000"/>
                  </a:schemeClr>
                </a:solidFill>
              </a:rPr>
            </a:br>
            <a:r>
              <a:rPr lang="en-US" sz="1600" dirty="0" smtClean="0">
                <a:solidFill>
                  <a:schemeClr val="tx1">
                    <a:lumMod val="50000"/>
                    <a:lumOff val="50000"/>
                  </a:schemeClr>
                </a:solidFill>
              </a:rPr>
              <a:t>$524.5 Million</a:t>
            </a:r>
            <a:endParaRPr lang="en-US" sz="1600" dirty="0">
              <a:solidFill>
                <a:schemeClr val="tx1">
                  <a:lumMod val="50000"/>
                  <a:lumOff val="50000"/>
                </a:schemeClr>
              </a:solidFill>
            </a:endParaRPr>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4"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72200"/>
            <a:ext cx="2590800" cy="702762"/>
          </a:xfrm>
          <a:prstGeom prst="rect">
            <a:avLst/>
          </a:prstGeom>
        </p:spPr>
      </p:pic>
    </p:spTree>
    <p:extLst>
      <p:ext uri="{BB962C8B-B14F-4D97-AF65-F5344CB8AC3E}">
        <p14:creationId xmlns:p14="http://schemas.microsoft.com/office/powerpoint/2010/main" val="3310796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34548A-DD63-4BF3-AE1A-ED3F76884619}" type="slidenum">
              <a:rPr lang="en-US" smtClean="0"/>
              <a:t>63</a:t>
            </a:fld>
            <a:endParaRPr lang="en-US" dirty="0"/>
          </a:p>
        </p:txBody>
      </p:sp>
      <p:sp>
        <p:nvSpPr>
          <p:cNvPr id="9" name="Rectangle 8"/>
          <p:cNvSpPr/>
          <p:nvPr/>
        </p:nvSpPr>
        <p:spPr>
          <a:xfrm>
            <a:off x="0" y="6145713"/>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cxnSp>
        <p:nvCxnSpPr>
          <p:cNvPr id="11" name="Straight Connector 10"/>
          <p:cNvCxnSpPr/>
          <p:nvPr/>
        </p:nvCxnSpPr>
        <p:spPr>
          <a:xfrm>
            <a:off x="560439" y="1034407"/>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8039" y="90821"/>
            <a:ext cx="8305799" cy="830997"/>
          </a:xfrm>
          <a:prstGeom prst="rect">
            <a:avLst/>
          </a:prstGeom>
          <a:noFill/>
        </p:spPr>
        <p:txBody>
          <a:bodyPr wrap="square" rtlCol="0">
            <a:spAutoFit/>
          </a:bodyPr>
          <a:lstStyle/>
          <a:p>
            <a:pPr algn="ctr"/>
            <a:r>
              <a:rPr lang="en-US" sz="4800" dirty="0" smtClean="0">
                <a:solidFill>
                  <a:schemeClr val="accent5">
                    <a:lumMod val="50000"/>
                  </a:schemeClr>
                </a:solidFill>
              </a:rPr>
              <a:t>FY17 Capital Budget Highlights</a:t>
            </a:r>
            <a:endParaRPr lang="en-US" sz="3600" dirty="0">
              <a:solidFill>
                <a:schemeClr val="accent5">
                  <a:lumMod val="50000"/>
                </a:schemeClr>
              </a:solidFill>
            </a:endParaRPr>
          </a:p>
        </p:txBody>
      </p:sp>
      <p:sp>
        <p:nvSpPr>
          <p:cNvPr id="13" name="TextBox 12"/>
          <p:cNvSpPr txBox="1"/>
          <p:nvPr/>
        </p:nvSpPr>
        <p:spPr>
          <a:xfrm>
            <a:off x="76200" y="1050017"/>
            <a:ext cx="9144000" cy="5647700"/>
          </a:xfrm>
          <a:prstGeom prst="rect">
            <a:avLst/>
          </a:prstGeom>
          <a:noFill/>
        </p:spPr>
        <p:txBody>
          <a:bodyPr wrap="square" rtlCol="0">
            <a:spAutoFit/>
          </a:bodyPr>
          <a:lstStyle/>
          <a:p>
            <a:pPr marL="342900" indent="-342900">
              <a:buFont typeface="Wingdings" panose="05000000000000000000" pitchFamily="2" charset="2"/>
              <a:buChar char="ü"/>
            </a:pPr>
            <a:endParaRPr lang="en-US" sz="500" dirty="0" smtClean="0">
              <a:solidFill>
                <a:srgbClr val="002060"/>
              </a:solidFill>
            </a:endParaRPr>
          </a:p>
          <a:p>
            <a:pPr marL="342900" indent="-342900">
              <a:buFont typeface="Wingdings" panose="05000000000000000000" pitchFamily="2" charset="2"/>
              <a:buChar char="ü"/>
            </a:pPr>
            <a:r>
              <a:rPr lang="en-US" sz="2400" dirty="0" smtClean="0">
                <a:solidFill>
                  <a:srgbClr val="002060"/>
                </a:solidFill>
              </a:rPr>
              <a:t>$15.5M General Fund PAYGO supports:</a:t>
            </a:r>
          </a:p>
          <a:p>
            <a:pPr marL="800100" lvl="1" indent="-342900">
              <a:buFont typeface="Wingdings" panose="05000000000000000000" pitchFamily="2" charset="2"/>
              <a:buChar char="§"/>
            </a:pPr>
            <a:r>
              <a:rPr lang="en-US" sz="2000" dirty="0" smtClean="0">
                <a:solidFill>
                  <a:srgbClr val="002060"/>
                </a:solidFill>
              </a:rPr>
              <a:t>$1.1 million for Department of Recreation &amp; Parks projects</a:t>
            </a:r>
          </a:p>
          <a:p>
            <a:pPr marL="800100" lvl="1" indent="-342900">
              <a:buFont typeface="Wingdings" panose="05000000000000000000" pitchFamily="2" charset="2"/>
              <a:buChar char="§"/>
            </a:pPr>
            <a:r>
              <a:rPr lang="en-US" sz="2000" dirty="0" smtClean="0">
                <a:solidFill>
                  <a:srgbClr val="002060"/>
                </a:solidFill>
              </a:rPr>
              <a:t>$8.7 million for Transportation initiatives</a:t>
            </a:r>
          </a:p>
          <a:p>
            <a:pPr marL="800100" lvl="1" indent="-342900">
              <a:buFont typeface="Wingdings" panose="05000000000000000000" pitchFamily="2" charset="2"/>
              <a:buChar char="§"/>
            </a:pPr>
            <a:r>
              <a:rPr lang="en-US" sz="2000" dirty="0" smtClean="0">
                <a:solidFill>
                  <a:srgbClr val="002060"/>
                </a:solidFill>
              </a:rPr>
              <a:t>$1.2 million for BHIP home buying incentives</a:t>
            </a:r>
          </a:p>
          <a:p>
            <a:pPr marL="800100" lvl="1" indent="-342900">
              <a:buFont typeface="Wingdings" panose="05000000000000000000" pitchFamily="2" charset="2"/>
              <a:buChar char="§"/>
            </a:pPr>
            <a:r>
              <a:rPr lang="en-US" sz="2000" dirty="0" smtClean="0">
                <a:solidFill>
                  <a:srgbClr val="002060"/>
                </a:solidFill>
              </a:rPr>
              <a:t>$1.8 million to replace 311 system</a:t>
            </a:r>
          </a:p>
          <a:p>
            <a:pPr marL="800100" lvl="1" indent="-342900">
              <a:buFont typeface="Wingdings" panose="05000000000000000000" pitchFamily="2" charset="2"/>
              <a:buChar char="§"/>
            </a:pPr>
            <a:endParaRPr lang="en-US" sz="500" dirty="0" smtClean="0">
              <a:solidFill>
                <a:srgbClr val="002060"/>
              </a:solidFill>
            </a:endParaRPr>
          </a:p>
          <a:p>
            <a:pPr marL="342900" lvl="1" indent="-342900">
              <a:buFont typeface="Wingdings" panose="05000000000000000000" pitchFamily="2" charset="2"/>
              <a:buChar char="ü"/>
            </a:pPr>
            <a:r>
              <a:rPr lang="en-US" sz="2400" dirty="0" smtClean="0">
                <a:solidFill>
                  <a:srgbClr val="002060"/>
                </a:solidFill>
              </a:rPr>
              <a:t>$65M GO Bond Funding supports:</a:t>
            </a:r>
          </a:p>
          <a:p>
            <a:pPr marL="800100" lvl="2" indent="-342900">
              <a:buFont typeface="Wingdings" panose="05000000000000000000" pitchFamily="2" charset="2"/>
              <a:buChar char="§"/>
            </a:pPr>
            <a:r>
              <a:rPr lang="en-US" sz="2000" dirty="0" smtClean="0">
                <a:solidFill>
                  <a:srgbClr val="002060"/>
                </a:solidFill>
              </a:rPr>
              <a:t>$17 million for renovation of City schools</a:t>
            </a:r>
          </a:p>
          <a:p>
            <a:pPr marL="800100" lvl="2" indent="-342900">
              <a:buFont typeface="Wingdings" panose="05000000000000000000" pitchFamily="2" charset="2"/>
              <a:buChar char="§"/>
            </a:pPr>
            <a:r>
              <a:rPr lang="en-US" sz="2000" dirty="0" smtClean="0">
                <a:solidFill>
                  <a:srgbClr val="002060"/>
                </a:solidFill>
              </a:rPr>
              <a:t>$25 million for community &amp; economic development</a:t>
            </a:r>
          </a:p>
          <a:p>
            <a:pPr marL="800100" lvl="2" indent="-342900">
              <a:buFont typeface="Wingdings" panose="05000000000000000000" pitchFamily="2" charset="2"/>
              <a:buChar char="§"/>
            </a:pPr>
            <a:r>
              <a:rPr lang="en-US" sz="2000" dirty="0" smtClean="0">
                <a:solidFill>
                  <a:srgbClr val="002060"/>
                </a:solidFill>
              </a:rPr>
              <a:t>$6.3 million for park and recreation facility improvements</a:t>
            </a:r>
          </a:p>
          <a:p>
            <a:pPr marL="800100" lvl="2" indent="-342900">
              <a:buFont typeface="Wingdings" panose="05000000000000000000" pitchFamily="2" charset="2"/>
              <a:buChar char="§"/>
            </a:pPr>
            <a:endParaRPr lang="en-US" sz="500" dirty="0" smtClean="0">
              <a:solidFill>
                <a:srgbClr val="002060"/>
              </a:solidFill>
            </a:endParaRPr>
          </a:p>
          <a:p>
            <a:pPr marL="342900" lvl="2" indent="-342900">
              <a:buFont typeface="Wingdings" panose="05000000000000000000" pitchFamily="2" charset="2"/>
              <a:buChar char="ü"/>
            </a:pPr>
            <a:r>
              <a:rPr lang="en-US" sz="2400" dirty="0" smtClean="0">
                <a:solidFill>
                  <a:srgbClr val="002060"/>
                </a:solidFill>
              </a:rPr>
              <a:t>$15M in County Transportation bonds for street and bridge repairs</a:t>
            </a:r>
          </a:p>
          <a:p>
            <a:pPr marL="342900" lvl="2" indent="-342900">
              <a:buFont typeface="Wingdings" panose="05000000000000000000" pitchFamily="2" charset="2"/>
              <a:buChar char="ü"/>
            </a:pPr>
            <a:endParaRPr lang="en-US" sz="500" dirty="0" smtClean="0">
              <a:solidFill>
                <a:srgbClr val="002060"/>
              </a:solidFill>
            </a:endParaRPr>
          </a:p>
          <a:p>
            <a:pPr marL="342900" lvl="2" indent="-342900">
              <a:buFont typeface="Wingdings" panose="05000000000000000000" pitchFamily="2" charset="2"/>
              <a:buChar char="ü"/>
            </a:pPr>
            <a:r>
              <a:rPr lang="en-US" sz="2400" dirty="0" smtClean="0">
                <a:solidFill>
                  <a:srgbClr val="002060"/>
                </a:solidFill>
              </a:rPr>
              <a:t>$228M in Federal and State grants - $150 million increase over FY16</a:t>
            </a:r>
          </a:p>
          <a:p>
            <a:pPr marL="342900" lvl="2" indent="-342900">
              <a:buFont typeface="Wingdings" panose="05000000000000000000" pitchFamily="2" charset="2"/>
              <a:buChar char="ü"/>
            </a:pPr>
            <a:endParaRPr lang="en-US" sz="500" dirty="0" smtClean="0">
              <a:solidFill>
                <a:srgbClr val="002060"/>
              </a:solidFill>
            </a:endParaRPr>
          </a:p>
          <a:p>
            <a:pPr marL="342900" lvl="2" indent="-342900">
              <a:buFont typeface="Wingdings" panose="05000000000000000000" pitchFamily="2" charset="2"/>
              <a:buChar char="ü"/>
            </a:pPr>
            <a:r>
              <a:rPr lang="en-US" sz="2400" dirty="0" smtClean="0">
                <a:solidFill>
                  <a:srgbClr val="002060"/>
                </a:solidFill>
              </a:rPr>
              <a:t>$154M in utility and other funds supports:</a:t>
            </a:r>
          </a:p>
          <a:p>
            <a:pPr marL="800100" lvl="3" indent="-342900">
              <a:buFont typeface="Wingdings" panose="05000000000000000000" pitchFamily="2" charset="2"/>
              <a:buChar char="§"/>
            </a:pPr>
            <a:r>
              <a:rPr lang="en-US" sz="2000" dirty="0" smtClean="0">
                <a:solidFill>
                  <a:srgbClr val="002060"/>
                </a:solidFill>
              </a:rPr>
              <a:t>$27 million of water, waste water, stormwater projects</a:t>
            </a:r>
          </a:p>
          <a:p>
            <a:pPr marL="800100" lvl="3" indent="-342900">
              <a:buFont typeface="Wingdings" panose="05000000000000000000" pitchFamily="2" charset="2"/>
              <a:buChar char="§"/>
            </a:pPr>
            <a:r>
              <a:rPr lang="en-US" sz="2000" dirty="0" smtClean="0">
                <a:solidFill>
                  <a:srgbClr val="002060"/>
                </a:solidFill>
              </a:rPr>
              <a:t>$35 million for Conduit construction and maintenance</a:t>
            </a:r>
          </a:p>
          <a:p>
            <a:pPr marL="285750" indent="-285750">
              <a:buFont typeface="Wingdings" panose="05000000000000000000" pitchFamily="2" charset="2"/>
              <a:buChar char="ü"/>
            </a:pPr>
            <a:endParaRPr lang="en-US" dirty="0" smtClean="0">
              <a:solidFill>
                <a:srgbClr val="002060"/>
              </a:solidFill>
            </a:endParaRPr>
          </a:p>
          <a:p>
            <a:pPr marL="285750" indent="-285750">
              <a:buFont typeface="Wingdings" panose="05000000000000000000" pitchFamily="2" charset="2"/>
              <a:buChar char="ü"/>
            </a:pPr>
            <a:endParaRPr lang="en-US" dirty="0">
              <a:solidFill>
                <a:srgbClr val="002060"/>
              </a:solidFill>
            </a:endParaRPr>
          </a:p>
        </p:txBody>
      </p:sp>
    </p:spTree>
    <p:extLst>
      <p:ext uri="{BB962C8B-B14F-4D97-AF65-F5344CB8AC3E}">
        <p14:creationId xmlns:p14="http://schemas.microsoft.com/office/powerpoint/2010/main" val="10578310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508" y="838200"/>
            <a:ext cx="6024984" cy="1405055"/>
          </a:xfrm>
          <a:prstGeom prst="rect">
            <a:avLst/>
          </a:prstGeom>
        </p:spPr>
      </p:pic>
      <p:sp>
        <p:nvSpPr>
          <p:cNvPr id="3" name="Slide Number Placeholder 2"/>
          <p:cNvSpPr>
            <a:spLocks noGrp="1"/>
          </p:cNvSpPr>
          <p:nvPr>
            <p:ph type="sldNum" sz="quarter" idx="12"/>
          </p:nvPr>
        </p:nvSpPr>
        <p:spPr/>
        <p:txBody>
          <a:bodyPr/>
          <a:lstStyle/>
          <a:p>
            <a:fld id="{8B34548A-DD63-4BF3-AE1A-ED3F76884619}" type="slidenum">
              <a:rPr lang="en-US" smtClean="0"/>
              <a:t>64</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4"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cxnSp>
        <p:nvCxnSpPr>
          <p:cNvPr id="11" name="Straight Connector 10"/>
          <p:cNvCxnSpPr/>
          <p:nvPr/>
        </p:nvCxnSpPr>
        <p:spPr>
          <a:xfrm>
            <a:off x="571500" y="955021"/>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8040" y="54111"/>
            <a:ext cx="8305799" cy="830997"/>
          </a:xfrm>
          <a:prstGeom prst="rect">
            <a:avLst/>
          </a:prstGeom>
          <a:noFill/>
        </p:spPr>
        <p:txBody>
          <a:bodyPr wrap="square" rtlCol="0">
            <a:spAutoFit/>
          </a:bodyPr>
          <a:lstStyle/>
          <a:p>
            <a:pPr algn="ctr"/>
            <a:r>
              <a:rPr lang="en-US" sz="4800" dirty="0" smtClean="0">
                <a:solidFill>
                  <a:schemeClr val="accent5">
                    <a:lumMod val="50000"/>
                  </a:schemeClr>
                </a:solidFill>
              </a:rPr>
              <a:t>Priority Outcomes &amp; Indicators</a:t>
            </a:r>
            <a:endParaRPr lang="en-US" sz="3600" dirty="0">
              <a:solidFill>
                <a:schemeClr val="accent5">
                  <a:lumMod val="50000"/>
                </a:schemeClr>
              </a:solidFill>
            </a:endParaRPr>
          </a:p>
        </p:txBody>
      </p:sp>
      <p:grpSp>
        <p:nvGrpSpPr>
          <p:cNvPr id="2" name="Group 1"/>
          <p:cNvGrpSpPr/>
          <p:nvPr/>
        </p:nvGrpSpPr>
        <p:grpSpPr>
          <a:xfrm>
            <a:off x="533400" y="2077847"/>
            <a:ext cx="8418273" cy="4094353"/>
            <a:chOff x="555459" y="1330631"/>
            <a:chExt cx="8418273" cy="4094353"/>
          </a:xfrm>
        </p:grpSpPr>
        <p:grpSp>
          <p:nvGrpSpPr>
            <p:cNvPr id="34" name="Group 33"/>
            <p:cNvGrpSpPr/>
            <p:nvPr/>
          </p:nvGrpSpPr>
          <p:grpSpPr>
            <a:xfrm>
              <a:off x="555459" y="1443830"/>
              <a:ext cx="3852713" cy="1138773"/>
              <a:chOff x="2505800" y="1503741"/>
              <a:chExt cx="3852713" cy="1138773"/>
            </a:xfrm>
          </p:grpSpPr>
          <p:pic>
            <p:nvPicPr>
              <p:cNvPr id="35" name="Picture 34"/>
              <p:cNvPicPr>
                <a:picLocks noChangeAspect="1"/>
              </p:cNvPicPr>
              <p:nvPr/>
            </p:nvPicPr>
            <p:blipFill rotWithShape="1">
              <a:blip r:embed="rId5">
                <a:clrChange>
                  <a:clrFrom>
                    <a:srgbClr val="C3C3C3"/>
                  </a:clrFrom>
                  <a:clrTo>
                    <a:srgbClr val="C3C3C3">
                      <a:alpha val="0"/>
                    </a:srgbClr>
                  </a:clrTo>
                </a:clrChange>
                <a:extLst>
                  <a:ext uri="{28A0092B-C50C-407E-A947-70E740481C1C}">
                    <a14:useLocalDpi xmlns:a14="http://schemas.microsoft.com/office/drawing/2010/main" val="0"/>
                  </a:ext>
                </a:extLst>
              </a:blip>
              <a:srcRect r="78847"/>
              <a:stretch/>
            </p:blipFill>
            <p:spPr>
              <a:xfrm>
                <a:off x="2505800" y="1594368"/>
                <a:ext cx="1007447" cy="914400"/>
              </a:xfrm>
              <a:prstGeom prst="rect">
                <a:avLst/>
              </a:prstGeom>
            </p:spPr>
          </p:pic>
          <p:sp>
            <p:nvSpPr>
              <p:cNvPr id="36" name="TextBox 35"/>
              <p:cNvSpPr txBox="1"/>
              <p:nvPr/>
            </p:nvSpPr>
            <p:spPr>
              <a:xfrm>
                <a:off x="3560032" y="1503741"/>
                <a:ext cx="2798481" cy="1138773"/>
              </a:xfrm>
              <a:prstGeom prst="rect">
                <a:avLst/>
              </a:prstGeom>
              <a:noFill/>
            </p:spPr>
            <p:txBody>
              <a:bodyPr wrap="square" rtlCol="0">
                <a:spAutoFit/>
              </a:bodyPr>
              <a:lstStyle/>
              <a:p>
                <a:pPr marL="285750" indent="-285750">
                  <a:buFont typeface="Wingdings" panose="05000000000000000000" pitchFamily="2" charset="2"/>
                  <a:buChar char="Ø"/>
                </a:pPr>
                <a:r>
                  <a:rPr lang="en-US" sz="1700" dirty="0" smtClean="0"/>
                  <a:t>A Safe &amp; Healthy Start</a:t>
                </a:r>
              </a:p>
              <a:p>
                <a:pPr marL="285750" indent="-285750">
                  <a:buFont typeface="Wingdings" panose="05000000000000000000" pitchFamily="2" charset="2"/>
                  <a:buChar char="Ø"/>
                </a:pPr>
                <a:r>
                  <a:rPr lang="en-US" sz="1700" dirty="0" smtClean="0"/>
                  <a:t>Kindergarten Readiness</a:t>
                </a:r>
              </a:p>
              <a:p>
                <a:pPr marL="285750" indent="-285750">
                  <a:buFont typeface="Wingdings" panose="05000000000000000000" pitchFamily="2" charset="2"/>
                  <a:buChar char="Ø"/>
                </a:pPr>
                <a:r>
                  <a:rPr lang="en-US" sz="1700" dirty="0" smtClean="0"/>
                  <a:t>Academic Achievement</a:t>
                </a:r>
              </a:p>
              <a:p>
                <a:pPr marL="285750" indent="-285750">
                  <a:buFont typeface="Wingdings" panose="05000000000000000000" pitchFamily="2" charset="2"/>
                  <a:buChar char="Ø"/>
                </a:pPr>
                <a:r>
                  <a:rPr lang="en-US" sz="1700" dirty="0" smtClean="0"/>
                  <a:t>College &amp; Career Ready</a:t>
                </a:r>
                <a:endParaRPr lang="en-US" sz="1700" dirty="0"/>
              </a:p>
            </p:txBody>
          </p:sp>
        </p:grpSp>
        <p:grpSp>
          <p:nvGrpSpPr>
            <p:cNvPr id="37" name="Group 36"/>
            <p:cNvGrpSpPr/>
            <p:nvPr/>
          </p:nvGrpSpPr>
          <p:grpSpPr>
            <a:xfrm>
              <a:off x="571500" y="2819400"/>
              <a:ext cx="3723745" cy="914400"/>
              <a:chOff x="2526030" y="3137418"/>
              <a:chExt cx="3723745" cy="914400"/>
            </a:xfrm>
          </p:grpSpPr>
          <p:pic>
            <p:nvPicPr>
              <p:cNvPr id="38" name="Picture 37"/>
              <p:cNvPicPr>
                <a:picLocks noChangeAspect="1"/>
              </p:cNvPicPr>
              <p:nvPr/>
            </p:nvPicPr>
            <p:blipFill rotWithShape="1">
              <a:blip r:embed="rId5">
                <a:clrChange>
                  <a:clrFrom>
                    <a:srgbClr val="C3C3C3"/>
                  </a:clrFrom>
                  <a:clrTo>
                    <a:srgbClr val="C3C3C3">
                      <a:alpha val="0"/>
                    </a:srgbClr>
                  </a:clrTo>
                </a:clrChange>
                <a:extLst>
                  <a:ext uri="{28A0092B-C50C-407E-A947-70E740481C1C}">
                    <a14:useLocalDpi xmlns:a14="http://schemas.microsoft.com/office/drawing/2010/main" val="0"/>
                  </a:ext>
                </a:extLst>
              </a:blip>
              <a:srcRect l="26345" r="52484"/>
              <a:stretch/>
            </p:blipFill>
            <p:spPr>
              <a:xfrm>
                <a:off x="2526030" y="3137418"/>
                <a:ext cx="1008310" cy="914400"/>
              </a:xfrm>
              <a:prstGeom prst="rect">
                <a:avLst/>
              </a:prstGeom>
            </p:spPr>
          </p:pic>
          <p:sp>
            <p:nvSpPr>
              <p:cNvPr id="39" name="TextBox 38"/>
              <p:cNvSpPr txBox="1"/>
              <p:nvPr/>
            </p:nvSpPr>
            <p:spPr>
              <a:xfrm>
                <a:off x="3589055" y="3137418"/>
                <a:ext cx="2660720" cy="877163"/>
              </a:xfrm>
              <a:prstGeom prst="rect">
                <a:avLst/>
              </a:prstGeom>
              <a:noFill/>
            </p:spPr>
            <p:txBody>
              <a:bodyPr wrap="square" rtlCol="0">
                <a:spAutoFit/>
              </a:bodyPr>
              <a:lstStyle/>
              <a:p>
                <a:pPr marL="285750" indent="-285750">
                  <a:buFont typeface="Wingdings" panose="05000000000000000000" pitchFamily="2" charset="2"/>
                  <a:buChar char="Ø"/>
                </a:pPr>
                <a:r>
                  <a:rPr lang="en-US" sz="1700" dirty="0" smtClean="0"/>
                  <a:t>Shootings</a:t>
                </a:r>
              </a:p>
              <a:p>
                <a:pPr marL="285750" indent="-285750">
                  <a:buFont typeface="Wingdings" panose="05000000000000000000" pitchFamily="2" charset="2"/>
                  <a:buChar char="Ø"/>
                </a:pPr>
                <a:r>
                  <a:rPr lang="en-US" sz="1700" dirty="0" smtClean="0"/>
                  <a:t>Property Crime</a:t>
                </a:r>
              </a:p>
              <a:p>
                <a:pPr marL="285750" indent="-285750">
                  <a:buFont typeface="Wingdings" panose="05000000000000000000" pitchFamily="2" charset="2"/>
                  <a:buChar char="Ø"/>
                </a:pPr>
                <a:r>
                  <a:rPr lang="en-US" sz="1700" dirty="0" smtClean="0"/>
                  <a:t>Perception of Safety</a:t>
                </a:r>
                <a:endParaRPr lang="en-US" sz="1700" dirty="0"/>
              </a:p>
            </p:txBody>
          </p:sp>
        </p:grpSp>
        <p:grpSp>
          <p:nvGrpSpPr>
            <p:cNvPr id="40" name="Group 39"/>
            <p:cNvGrpSpPr/>
            <p:nvPr/>
          </p:nvGrpSpPr>
          <p:grpSpPr>
            <a:xfrm>
              <a:off x="599435" y="4038600"/>
              <a:ext cx="4196800" cy="1138773"/>
              <a:chOff x="2405400" y="4102191"/>
              <a:chExt cx="4196800" cy="1138773"/>
            </a:xfrm>
          </p:grpSpPr>
          <p:pic>
            <p:nvPicPr>
              <p:cNvPr id="41" name="Picture 40"/>
              <p:cNvPicPr>
                <a:picLocks noChangeAspect="1"/>
              </p:cNvPicPr>
              <p:nvPr/>
            </p:nvPicPr>
            <p:blipFill rotWithShape="1">
              <a:blip r:embed="rId5">
                <a:clrChange>
                  <a:clrFrom>
                    <a:srgbClr val="C3C3C3"/>
                  </a:clrFrom>
                  <a:clrTo>
                    <a:srgbClr val="C3C3C3">
                      <a:alpha val="0"/>
                    </a:srgbClr>
                  </a:clrTo>
                </a:clrChange>
                <a:extLst>
                  <a:ext uri="{28A0092B-C50C-407E-A947-70E740481C1C}">
                    <a14:useLocalDpi xmlns:a14="http://schemas.microsoft.com/office/drawing/2010/main" val="0"/>
                  </a:ext>
                </a:extLst>
              </a:blip>
              <a:srcRect l="52599" r="27765"/>
              <a:stretch/>
            </p:blipFill>
            <p:spPr>
              <a:xfrm>
                <a:off x="2405400" y="4223622"/>
                <a:ext cx="935169" cy="914400"/>
              </a:xfrm>
              <a:prstGeom prst="rect">
                <a:avLst/>
              </a:prstGeom>
            </p:spPr>
          </p:pic>
          <p:sp>
            <p:nvSpPr>
              <p:cNvPr id="42" name="TextBox 41"/>
              <p:cNvSpPr txBox="1"/>
              <p:nvPr/>
            </p:nvSpPr>
            <p:spPr>
              <a:xfrm>
                <a:off x="3431706" y="4102191"/>
                <a:ext cx="3170494" cy="1138773"/>
              </a:xfrm>
              <a:prstGeom prst="rect">
                <a:avLst/>
              </a:prstGeom>
              <a:noFill/>
            </p:spPr>
            <p:txBody>
              <a:bodyPr wrap="square" rtlCol="0">
                <a:spAutoFit/>
              </a:bodyPr>
              <a:lstStyle/>
              <a:p>
                <a:pPr marL="285750" indent="-285750">
                  <a:buFont typeface="Wingdings" panose="05000000000000000000" pitchFamily="2" charset="2"/>
                  <a:buChar char="Ø"/>
                </a:pPr>
                <a:r>
                  <a:rPr lang="en-US" sz="1700" dirty="0" smtClean="0"/>
                  <a:t>Blight Elimination</a:t>
                </a:r>
              </a:p>
              <a:p>
                <a:pPr marL="285750" indent="-285750">
                  <a:buFont typeface="Wingdings" panose="05000000000000000000" pitchFamily="2" charset="2"/>
                  <a:buChar char="Ø"/>
                </a:pPr>
                <a:r>
                  <a:rPr lang="en-US" sz="1700" dirty="0" smtClean="0"/>
                  <a:t>Neighborhood Investment</a:t>
                </a:r>
              </a:p>
              <a:p>
                <a:pPr marL="285750" indent="-285750">
                  <a:buFont typeface="Wingdings" panose="05000000000000000000" pitchFamily="2" charset="2"/>
                  <a:buChar char="Ø"/>
                </a:pPr>
                <a:r>
                  <a:rPr lang="en-US" sz="1700" dirty="0" smtClean="0"/>
                  <a:t>Sustainable Transportation</a:t>
                </a:r>
              </a:p>
              <a:p>
                <a:pPr marL="285750" indent="-285750">
                  <a:buFont typeface="Wingdings" panose="05000000000000000000" pitchFamily="2" charset="2"/>
                  <a:buChar char="Ø"/>
                </a:pPr>
                <a:r>
                  <a:rPr lang="en-US" sz="1700" dirty="0" smtClean="0"/>
                  <a:t>Recreation Visits</a:t>
                </a:r>
                <a:endParaRPr lang="en-US" sz="1700" dirty="0"/>
              </a:p>
            </p:txBody>
          </p:sp>
        </p:grpSp>
        <p:grpSp>
          <p:nvGrpSpPr>
            <p:cNvPr id="43" name="Group 42"/>
            <p:cNvGrpSpPr/>
            <p:nvPr/>
          </p:nvGrpSpPr>
          <p:grpSpPr>
            <a:xfrm>
              <a:off x="4673448" y="1330631"/>
              <a:ext cx="3719776" cy="914400"/>
              <a:chOff x="6503671" y="1693093"/>
              <a:chExt cx="3719776" cy="914400"/>
            </a:xfrm>
          </p:grpSpPr>
          <p:pic>
            <p:nvPicPr>
              <p:cNvPr id="44" name="Picture 43"/>
              <p:cNvPicPr>
                <a:picLocks noChangeAspect="1"/>
              </p:cNvPicPr>
              <p:nvPr/>
            </p:nvPicPr>
            <p:blipFill rotWithShape="1">
              <a:blip r:embed="rId5">
                <a:clrChange>
                  <a:clrFrom>
                    <a:srgbClr val="C3C3C3"/>
                  </a:clrFrom>
                  <a:clrTo>
                    <a:srgbClr val="C3C3C3">
                      <a:alpha val="0"/>
                    </a:srgbClr>
                  </a:clrTo>
                </a:clrChange>
                <a:extLst>
                  <a:ext uri="{28A0092B-C50C-407E-A947-70E740481C1C}">
                    <a14:useLocalDpi xmlns:a14="http://schemas.microsoft.com/office/drawing/2010/main" val="0"/>
                  </a:ext>
                </a:extLst>
              </a:blip>
              <a:srcRect l="78194"/>
              <a:stretch/>
            </p:blipFill>
            <p:spPr>
              <a:xfrm>
                <a:off x="6503671" y="1693093"/>
                <a:ext cx="1038541" cy="914400"/>
              </a:xfrm>
              <a:prstGeom prst="rect">
                <a:avLst/>
              </a:prstGeom>
            </p:spPr>
          </p:pic>
          <p:sp>
            <p:nvSpPr>
              <p:cNvPr id="45" name="TextBox 44"/>
              <p:cNvSpPr txBox="1"/>
              <p:nvPr/>
            </p:nvSpPr>
            <p:spPr>
              <a:xfrm>
                <a:off x="7562727" y="1711174"/>
                <a:ext cx="2660720" cy="877163"/>
              </a:xfrm>
              <a:prstGeom prst="rect">
                <a:avLst/>
              </a:prstGeom>
              <a:noFill/>
            </p:spPr>
            <p:txBody>
              <a:bodyPr wrap="square" rtlCol="0">
                <a:spAutoFit/>
              </a:bodyPr>
              <a:lstStyle/>
              <a:p>
                <a:pPr marL="285750" indent="-285750">
                  <a:buFont typeface="Wingdings" panose="05000000000000000000" pitchFamily="2" charset="2"/>
                  <a:buChar char="Ø"/>
                </a:pPr>
                <a:r>
                  <a:rPr lang="en-US" sz="1700" dirty="0" smtClean="0"/>
                  <a:t>Employment Rate</a:t>
                </a:r>
              </a:p>
              <a:p>
                <a:pPr marL="285750" indent="-285750">
                  <a:buFont typeface="Wingdings" panose="05000000000000000000" pitchFamily="2" charset="2"/>
                  <a:buChar char="Ø"/>
                </a:pPr>
                <a:r>
                  <a:rPr lang="en-US" sz="1700" dirty="0" smtClean="0"/>
                  <a:t>Number of Jobs</a:t>
                </a:r>
              </a:p>
              <a:p>
                <a:pPr marL="285750" indent="-285750">
                  <a:buFont typeface="Wingdings" panose="05000000000000000000" pitchFamily="2" charset="2"/>
                  <a:buChar char="Ø"/>
                </a:pPr>
                <a:r>
                  <a:rPr lang="en-US" sz="1700" dirty="0" smtClean="0"/>
                  <a:t>Visitors</a:t>
                </a:r>
              </a:p>
            </p:txBody>
          </p:sp>
        </p:grpSp>
        <p:grpSp>
          <p:nvGrpSpPr>
            <p:cNvPr id="46" name="Group 45"/>
            <p:cNvGrpSpPr/>
            <p:nvPr/>
          </p:nvGrpSpPr>
          <p:grpSpPr>
            <a:xfrm>
              <a:off x="4626543" y="2321231"/>
              <a:ext cx="3761765" cy="914400"/>
              <a:chOff x="6464640" y="2802603"/>
              <a:chExt cx="3761765" cy="914400"/>
            </a:xfrm>
          </p:grpSpPr>
          <p:pic>
            <p:nvPicPr>
              <p:cNvPr id="47" name="Picture 46"/>
              <p:cNvPicPr>
                <a:picLocks noChangeAspect="1"/>
              </p:cNvPicPr>
              <p:nvPr/>
            </p:nvPicPr>
            <p:blipFill rotWithShape="1">
              <a:blip r:embed="rId6">
                <a:clrChange>
                  <a:clrFrom>
                    <a:srgbClr val="C3C3C3"/>
                  </a:clrFrom>
                  <a:clrTo>
                    <a:srgbClr val="C3C3C3">
                      <a:alpha val="0"/>
                    </a:srgbClr>
                  </a:clrTo>
                </a:clrChange>
                <a:extLst>
                  <a:ext uri="{28A0092B-C50C-407E-A947-70E740481C1C}">
                    <a14:useLocalDpi xmlns:a14="http://schemas.microsoft.com/office/drawing/2010/main" val="0"/>
                  </a:ext>
                </a:extLst>
              </a:blip>
              <a:srcRect r="71384"/>
              <a:stretch/>
            </p:blipFill>
            <p:spPr>
              <a:xfrm>
                <a:off x="6464640" y="2802603"/>
                <a:ext cx="1077572" cy="914400"/>
              </a:xfrm>
              <a:prstGeom prst="rect">
                <a:avLst/>
              </a:prstGeom>
            </p:spPr>
          </p:pic>
          <p:sp>
            <p:nvSpPr>
              <p:cNvPr id="48" name="TextBox 47"/>
              <p:cNvSpPr txBox="1"/>
              <p:nvPr/>
            </p:nvSpPr>
            <p:spPr>
              <a:xfrm>
                <a:off x="7565685" y="2926233"/>
                <a:ext cx="2660720" cy="615553"/>
              </a:xfrm>
              <a:prstGeom prst="rect">
                <a:avLst/>
              </a:prstGeom>
              <a:noFill/>
            </p:spPr>
            <p:txBody>
              <a:bodyPr wrap="square" rtlCol="0">
                <a:spAutoFit/>
              </a:bodyPr>
              <a:lstStyle/>
              <a:p>
                <a:pPr marL="285750" indent="-285750">
                  <a:buFont typeface="Wingdings" panose="05000000000000000000" pitchFamily="2" charset="2"/>
                  <a:buChar char="Ø"/>
                </a:pPr>
                <a:r>
                  <a:rPr lang="en-US" sz="1700" dirty="0" smtClean="0"/>
                  <a:t>Lean Government</a:t>
                </a:r>
              </a:p>
              <a:p>
                <a:pPr marL="285750" indent="-285750">
                  <a:buFont typeface="Wingdings" panose="05000000000000000000" pitchFamily="2" charset="2"/>
                  <a:buChar char="Ø"/>
                </a:pPr>
                <a:r>
                  <a:rPr lang="en-US" sz="1700" dirty="0" smtClean="0"/>
                  <a:t>Innovation Fund</a:t>
                </a:r>
                <a:endParaRPr lang="en-US" sz="1700" dirty="0"/>
              </a:p>
            </p:txBody>
          </p:sp>
        </p:grpSp>
        <p:grpSp>
          <p:nvGrpSpPr>
            <p:cNvPr id="49" name="Group 48"/>
            <p:cNvGrpSpPr/>
            <p:nvPr/>
          </p:nvGrpSpPr>
          <p:grpSpPr>
            <a:xfrm>
              <a:off x="4724400" y="3280827"/>
              <a:ext cx="4249332" cy="1138773"/>
              <a:chOff x="6544354" y="3858830"/>
              <a:chExt cx="4249332" cy="1138773"/>
            </a:xfrm>
          </p:grpSpPr>
          <p:pic>
            <p:nvPicPr>
              <p:cNvPr id="50" name="Picture 49"/>
              <p:cNvPicPr>
                <a:picLocks noChangeAspect="1"/>
              </p:cNvPicPr>
              <p:nvPr/>
            </p:nvPicPr>
            <p:blipFill rotWithShape="1">
              <a:blip r:embed="rId6">
                <a:clrChange>
                  <a:clrFrom>
                    <a:srgbClr val="C3C3C3"/>
                  </a:clrFrom>
                  <a:clrTo>
                    <a:srgbClr val="C3C3C3">
                      <a:alpha val="0"/>
                    </a:srgbClr>
                  </a:clrTo>
                </a:clrChange>
                <a:extLst>
                  <a:ext uri="{28A0092B-C50C-407E-A947-70E740481C1C}">
                    <a14:useLocalDpi xmlns:a14="http://schemas.microsoft.com/office/drawing/2010/main" val="0"/>
                  </a:ext>
                </a:extLst>
              </a:blip>
              <a:srcRect l="36414" r="36891"/>
              <a:stretch/>
            </p:blipFill>
            <p:spPr>
              <a:xfrm>
                <a:off x="6544354" y="3969356"/>
                <a:ext cx="1005250" cy="914400"/>
              </a:xfrm>
              <a:prstGeom prst="rect">
                <a:avLst/>
              </a:prstGeom>
            </p:spPr>
          </p:pic>
          <p:sp>
            <p:nvSpPr>
              <p:cNvPr id="51" name="TextBox 50"/>
              <p:cNvSpPr txBox="1"/>
              <p:nvPr/>
            </p:nvSpPr>
            <p:spPr>
              <a:xfrm>
                <a:off x="7627140" y="3858830"/>
                <a:ext cx="3166546" cy="1138773"/>
              </a:xfrm>
              <a:prstGeom prst="rect">
                <a:avLst/>
              </a:prstGeom>
              <a:noFill/>
            </p:spPr>
            <p:txBody>
              <a:bodyPr wrap="square" rtlCol="0">
                <a:spAutoFit/>
              </a:bodyPr>
              <a:lstStyle/>
              <a:p>
                <a:pPr marL="285750" indent="-285750">
                  <a:buFont typeface="Wingdings" panose="05000000000000000000" pitchFamily="2" charset="2"/>
                  <a:buChar char="Ø"/>
                </a:pPr>
                <a:r>
                  <a:rPr lang="en-US" sz="1700" dirty="0" smtClean="0"/>
                  <a:t>Cleanliness of Waterways</a:t>
                </a:r>
              </a:p>
              <a:p>
                <a:pPr marL="285750" indent="-285750">
                  <a:buFont typeface="Wingdings" panose="05000000000000000000" pitchFamily="2" charset="2"/>
                  <a:buChar char="Ø"/>
                </a:pPr>
                <a:r>
                  <a:rPr lang="en-US" sz="1700" dirty="0" smtClean="0"/>
                  <a:t>Energy Usage</a:t>
                </a:r>
              </a:p>
              <a:p>
                <a:pPr marL="285750" indent="-285750">
                  <a:buFont typeface="Wingdings" panose="05000000000000000000" pitchFamily="2" charset="2"/>
                  <a:buChar char="Ø"/>
                </a:pPr>
                <a:r>
                  <a:rPr lang="en-US" sz="1700" dirty="0" smtClean="0"/>
                  <a:t>Recycling Rate</a:t>
                </a:r>
              </a:p>
              <a:p>
                <a:pPr marL="285750" indent="-285750">
                  <a:buFont typeface="Wingdings" panose="05000000000000000000" pitchFamily="2" charset="2"/>
                  <a:buChar char="Ø"/>
                </a:pPr>
                <a:r>
                  <a:rPr lang="en-US" sz="1700" dirty="0" smtClean="0"/>
                  <a:t>Perception of Cleanliness</a:t>
                </a:r>
                <a:endParaRPr lang="en-US" sz="1700" dirty="0"/>
              </a:p>
            </p:txBody>
          </p:sp>
        </p:grpSp>
        <p:grpSp>
          <p:nvGrpSpPr>
            <p:cNvPr id="52" name="Group 51"/>
            <p:cNvGrpSpPr/>
            <p:nvPr/>
          </p:nvGrpSpPr>
          <p:grpSpPr>
            <a:xfrm>
              <a:off x="4713616" y="4510583"/>
              <a:ext cx="4125584" cy="914401"/>
              <a:chOff x="6511927" y="5115132"/>
              <a:chExt cx="4125584" cy="914401"/>
            </a:xfrm>
          </p:grpSpPr>
          <p:pic>
            <p:nvPicPr>
              <p:cNvPr id="53" name="Picture 52"/>
              <p:cNvPicPr>
                <a:picLocks noChangeAspect="1"/>
              </p:cNvPicPr>
              <p:nvPr/>
            </p:nvPicPr>
            <p:blipFill rotWithShape="1">
              <a:blip r:embed="rId6">
                <a:clrChange>
                  <a:clrFrom>
                    <a:srgbClr val="C3C3C3"/>
                  </a:clrFrom>
                  <a:clrTo>
                    <a:srgbClr val="C3C3C3">
                      <a:alpha val="0"/>
                    </a:srgbClr>
                  </a:clrTo>
                </a:clrChange>
                <a:extLst>
                  <a:ext uri="{28A0092B-C50C-407E-A947-70E740481C1C}">
                    <a14:useLocalDpi xmlns:a14="http://schemas.microsoft.com/office/drawing/2010/main" val="0"/>
                  </a:ext>
                </a:extLst>
              </a:blip>
              <a:srcRect l="70332" r="1251"/>
              <a:stretch/>
            </p:blipFill>
            <p:spPr>
              <a:xfrm>
                <a:off x="6511927" y="5115133"/>
                <a:ext cx="1070104" cy="914400"/>
              </a:xfrm>
              <a:prstGeom prst="rect">
                <a:avLst/>
              </a:prstGeom>
            </p:spPr>
          </p:pic>
          <p:sp>
            <p:nvSpPr>
              <p:cNvPr id="54" name="TextBox 53"/>
              <p:cNvSpPr txBox="1"/>
              <p:nvPr/>
            </p:nvSpPr>
            <p:spPr>
              <a:xfrm>
                <a:off x="7618403" y="5115132"/>
                <a:ext cx="3019108" cy="877163"/>
              </a:xfrm>
              <a:prstGeom prst="rect">
                <a:avLst/>
              </a:prstGeom>
              <a:noFill/>
            </p:spPr>
            <p:txBody>
              <a:bodyPr wrap="square" rtlCol="0">
                <a:spAutoFit/>
              </a:bodyPr>
              <a:lstStyle/>
              <a:p>
                <a:pPr marL="285750" indent="-285750">
                  <a:buFont typeface="Wingdings" panose="05000000000000000000" pitchFamily="2" charset="2"/>
                  <a:buChar char="Ø"/>
                </a:pPr>
                <a:r>
                  <a:rPr lang="en-US" sz="1700" dirty="0" smtClean="0"/>
                  <a:t>Heroin-Related Deaths</a:t>
                </a:r>
              </a:p>
              <a:p>
                <a:pPr marL="285750" indent="-285750">
                  <a:buFont typeface="Wingdings" panose="05000000000000000000" pitchFamily="2" charset="2"/>
                  <a:buChar char="Ø"/>
                </a:pPr>
                <a:r>
                  <a:rPr lang="en-US" sz="1700" dirty="0" smtClean="0"/>
                  <a:t>Mental Health</a:t>
                </a:r>
              </a:p>
              <a:p>
                <a:pPr marL="285750" indent="-285750">
                  <a:buFont typeface="Wingdings" panose="05000000000000000000" pitchFamily="2" charset="2"/>
                  <a:buChar char="Ø"/>
                </a:pPr>
                <a:r>
                  <a:rPr lang="en-US" sz="1700" dirty="0" smtClean="0"/>
                  <a:t>Childhood Asthma</a:t>
                </a:r>
              </a:p>
            </p:txBody>
          </p:sp>
        </p:grpSp>
      </p:grpSp>
    </p:spTree>
    <p:extLst>
      <p:ext uri="{BB962C8B-B14F-4D97-AF65-F5344CB8AC3E}">
        <p14:creationId xmlns:p14="http://schemas.microsoft.com/office/powerpoint/2010/main" val="22308035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34548A-DD63-4BF3-AE1A-ED3F76884619}" type="slidenum">
              <a:rPr lang="en-US" smtClean="0"/>
              <a:t>65</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cxnSp>
        <p:nvCxnSpPr>
          <p:cNvPr id="11" name="Straight Connector 10"/>
          <p:cNvCxnSpPr/>
          <p:nvPr/>
        </p:nvCxnSpPr>
        <p:spPr>
          <a:xfrm>
            <a:off x="560439" y="1034407"/>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8039" y="90821"/>
            <a:ext cx="8305799" cy="830997"/>
          </a:xfrm>
          <a:prstGeom prst="rect">
            <a:avLst/>
          </a:prstGeom>
          <a:noFill/>
        </p:spPr>
        <p:txBody>
          <a:bodyPr wrap="square" rtlCol="0">
            <a:spAutoFit/>
          </a:bodyPr>
          <a:lstStyle/>
          <a:p>
            <a:pPr algn="ctr"/>
            <a:r>
              <a:rPr lang="en-US" sz="4800" dirty="0" smtClean="0">
                <a:solidFill>
                  <a:schemeClr val="accent5">
                    <a:lumMod val="50000"/>
                  </a:schemeClr>
                </a:solidFill>
              </a:rPr>
              <a:t>Better Schools</a:t>
            </a:r>
            <a:endParaRPr lang="en-US" sz="3600" dirty="0">
              <a:solidFill>
                <a:schemeClr val="accent5">
                  <a:lumMod val="50000"/>
                </a:schemeClr>
              </a:solidFill>
            </a:endParaRPr>
          </a:p>
        </p:txBody>
      </p:sp>
      <p:pic>
        <p:nvPicPr>
          <p:cNvPr id="10" name="Picture 9"/>
          <p:cNvPicPr>
            <a:picLocks noChangeAspect="1"/>
          </p:cNvPicPr>
          <p:nvPr/>
        </p:nvPicPr>
        <p:blipFill rotWithShape="1">
          <a:blip r:embed="rId4">
            <a:clrChange>
              <a:clrFrom>
                <a:srgbClr val="C3C3C3"/>
              </a:clrFrom>
              <a:clrTo>
                <a:srgbClr val="C3C3C3">
                  <a:alpha val="0"/>
                </a:srgbClr>
              </a:clrTo>
            </a:clrChange>
            <a:extLst>
              <a:ext uri="{28A0092B-C50C-407E-A947-70E740481C1C}">
                <a14:useLocalDpi xmlns:a14="http://schemas.microsoft.com/office/drawing/2010/main" val="0"/>
              </a:ext>
            </a:extLst>
          </a:blip>
          <a:srcRect r="78847"/>
          <a:stretch/>
        </p:blipFill>
        <p:spPr>
          <a:xfrm>
            <a:off x="1583353" y="78527"/>
            <a:ext cx="1007447" cy="914400"/>
          </a:xfrm>
          <a:prstGeom prst="rect">
            <a:avLst/>
          </a:prstGeom>
        </p:spPr>
      </p:pic>
      <p:sp>
        <p:nvSpPr>
          <p:cNvPr id="8" name="TextBox 7"/>
          <p:cNvSpPr txBox="1"/>
          <p:nvPr/>
        </p:nvSpPr>
        <p:spPr>
          <a:xfrm>
            <a:off x="117128" y="4537445"/>
            <a:ext cx="8887619" cy="1569660"/>
          </a:xfrm>
          <a:prstGeom prst="rect">
            <a:avLst/>
          </a:prstGeom>
          <a:noFill/>
        </p:spPr>
        <p:txBody>
          <a:bodyPr wrap="square" rtlCol="0">
            <a:spAutoFit/>
          </a:bodyPr>
          <a:lstStyle/>
          <a:p>
            <a:pPr marL="342900" indent="-342900">
              <a:buFont typeface="Wingdings" panose="05000000000000000000" pitchFamily="2" charset="2"/>
              <a:buChar char="ü"/>
            </a:pPr>
            <a:r>
              <a:rPr lang="en-US" sz="2400" dirty="0" smtClean="0"/>
              <a:t>BCPS graduation rate has increased since 2010.</a:t>
            </a:r>
          </a:p>
          <a:p>
            <a:pPr marL="342900" indent="-342900">
              <a:buFont typeface="Wingdings" panose="05000000000000000000" pitchFamily="2" charset="2"/>
              <a:buChar char="ü"/>
            </a:pPr>
            <a:r>
              <a:rPr lang="en-US" sz="2400" dirty="0" smtClean="0"/>
              <a:t>New assessments used to measure academic achievement are establishing a new baseline.</a:t>
            </a:r>
          </a:p>
          <a:p>
            <a:pPr marL="342900" indent="-342900">
              <a:buFont typeface="Wingdings" panose="05000000000000000000" pitchFamily="2" charset="2"/>
              <a:buChar char="ü"/>
            </a:pPr>
            <a:r>
              <a:rPr lang="en-US" sz="2400" dirty="0" smtClean="0"/>
              <a:t>Infant mortality rate has grown since 2012.</a:t>
            </a:r>
            <a:endParaRPr lang="en-US" sz="2400" dirty="0"/>
          </a:p>
        </p:txBody>
      </p:sp>
      <p:graphicFrame>
        <p:nvGraphicFramePr>
          <p:cNvPr id="2" name="Table 1"/>
          <p:cNvGraphicFramePr>
            <a:graphicFrameLocks noGrp="1"/>
          </p:cNvGraphicFramePr>
          <p:nvPr>
            <p:extLst>
              <p:ext uri="{D42A27DB-BD31-4B8C-83A1-F6EECF244321}">
                <p14:modId xmlns:p14="http://schemas.microsoft.com/office/powerpoint/2010/main" val="1108286430"/>
              </p:ext>
            </p:extLst>
          </p:nvPr>
        </p:nvGraphicFramePr>
        <p:xfrm>
          <a:off x="408039" y="1301758"/>
          <a:ext cx="8431162" cy="3156628"/>
        </p:xfrm>
        <a:graphic>
          <a:graphicData uri="http://schemas.openxmlformats.org/drawingml/2006/table">
            <a:tbl>
              <a:tblPr firstRow="1" bandRow="1">
                <a:tableStyleId>{5940675A-B579-460E-94D1-54222C63F5DA}</a:tableStyleId>
              </a:tblPr>
              <a:tblGrid>
                <a:gridCol w="5916563"/>
                <a:gridCol w="2514599"/>
              </a:tblGrid>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2060"/>
                          </a:solidFill>
                        </a:rPr>
                        <a:t>Number of deaths of children less than one year of age per 1,000 live births</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97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2060"/>
                          </a:solidFill>
                        </a:rPr>
                        <a:t>Percent of Children Ready to Enter Kindergarten (MMSR transitioning to R4K assessment)</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71534">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2060"/>
                          </a:solidFill>
                        </a:rPr>
                        <a:t>Percent of Third/Eighth graders scoring as “Advanced” and “Proficient” in Reading and Math (MSA transitioning to PARCC assessment)</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641054">
                <a:tc vMerge="1">
                  <a:txBody>
                    <a:bodyPr/>
                    <a:lstStyle/>
                    <a:p>
                      <a:endParaRPr lang="en-US"/>
                    </a:p>
                  </a:txBody>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97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2060"/>
                          </a:solidFill>
                        </a:rPr>
                        <a:t>Baltimore City Public Schools 4-year Adjusted Cohort Graduation Rate</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grpSp>
        <p:nvGrpSpPr>
          <p:cNvPr id="4" name="Group 3"/>
          <p:cNvGrpSpPr/>
          <p:nvPr/>
        </p:nvGrpSpPr>
        <p:grpSpPr>
          <a:xfrm>
            <a:off x="6252784" y="1333212"/>
            <a:ext cx="2521789" cy="3079911"/>
            <a:chOff x="6332159" y="1371600"/>
            <a:chExt cx="2521789" cy="3079911"/>
          </a:xfrm>
        </p:grpSpPr>
        <p:pic>
          <p:nvPicPr>
            <p:cNvPr id="13" name="Picture 12"/>
            <p:cNvPicPr>
              <a:picLocks noChangeAspect="1"/>
            </p:cNvPicPr>
            <p:nvPr/>
          </p:nvPicPr>
          <p:blipFill>
            <a:blip r:embed="rId5"/>
            <a:stretch>
              <a:fillRect/>
            </a:stretch>
          </p:blipFill>
          <p:spPr>
            <a:xfrm>
              <a:off x="6553200" y="1371600"/>
              <a:ext cx="2209800" cy="601484"/>
            </a:xfrm>
            <a:prstGeom prst="rect">
              <a:avLst/>
            </a:prstGeom>
          </p:spPr>
        </p:pic>
        <p:pic>
          <p:nvPicPr>
            <p:cNvPr id="14" name="Picture 13"/>
            <p:cNvPicPr>
              <a:picLocks noChangeAspect="1"/>
            </p:cNvPicPr>
            <p:nvPr/>
          </p:nvPicPr>
          <p:blipFill>
            <a:blip r:embed="rId6"/>
            <a:stretch>
              <a:fillRect/>
            </a:stretch>
          </p:blipFill>
          <p:spPr>
            <a:xfrm>
              <a:off x="6553200" y="2095275"/>
              <a:ext cx="2286000" cy="419325"/>
            </a:xfrm>
            <a:prstGeom prst="rect">
              <a:avLst/>
            </a:prstGeom>
          </p:spPr>
        </p:pic>
        <p:pic>
          <p:nvPicPr>
            <p:cNvPr id="16" name="Picture 15"/>
            <p:cNvPicPr>
              <a:picLocks noChangeAspect="1"/>
            </p:cNvPicPr>
            <p:nvPr/>
          </p:nvPicPr>
          <p:blipFill>
            <a:blip r:embed="rId7"/>
            <a:stretch>
              <a:fillRect/>
            </a:stretch>
          </p:blipFill>
          <p:spPr>
            <a:xfrm>
              <a:off x="7003009" y="2628858"/>
              <a:ext cx="1836191" cy="571141"/>
            </a:xfrm>
            <a:prstGeom prst="rect">
              <a:avLst/>
            </a:prstGeom>
          </p:spPr>
        </p:pic>
        <p:pic>
          <p:nvPicPr>
            <p:cNvPr id="17" name="Picture 16"/>
            <p:cNvPicPr>
              <a:picLocks noChangeAspect="1"/>
            </p:cNvPicPr>
            <p:nvPr/>
          </p:nvPicPr>
          <p:blipFill>
            <a:blip r:embed="rId8"/>
            <a:stretch>
              <a:fillRect/>
            </a:stretch>
          </p:blipFill>
          <p:spPr>
            <a:xfrm>
              <a:off x="7054830" y="3231564"/>
              <a:ext cx="1799118" cy="582068"/>
            </a:xfrm>
            <a:prstGeom prst="rect">
              <a:avLst/>
            </a:prstGeom>
          </p:spPr>
        </p:pic>
        <p:pic>
          <p:nvPicPr>
            <p:cNvPr id="18" name="Picture 17"/>
            <p:cNvPicPr>
              <a:picLocks noChangeAspect="1"/>
            </p:cNvPicPr>
            <p:nvPr/>
          </p:nvPicPr>
          <p:blipFill>
            <a:blip r:embed="rId9"/>
            <a:stretch>
              <a:fillRect/>
            </a:stretch>
          </p:blipFill>
          <p:spPr>
            <a:xfrm>
              <a:off x="6663812" y="3937954"/>
              <a:ext cx="2084439" cy="513557"/>
            </a:xfrm>
            <a:prstGeom prst="rect">
              <a:avLst/>
            </a:prstGeom>
          </p:spPr>
        </p:pic>
        <p:sp>
          <p:nvSpPr>
            <p:cNvPr id="19" name="TextBox 18"/>
            <p:cNvSpPr txBox="1"/>
            <p:nvPr/>
          </p:nvSpPr>
          <p:spPr>
            <a:xfrm>
              <a:off x="6332159" y="2711039"/>
              <a:ext cx="685800" cy="461665"/>
            </a:xfrm>
            <a:prstGeom prst="rect">
              <a:avLst/>
            </a:prstGeom>
            <a:noFill/>
            <a:ln>
              <a:noFill/>
            </a:ln>
          </p:spPr>
          <p:txBody>
            <a:bodyPr wrap="square" rtlCol="0">
              <a:spAutoFit/>
            </a:bodyPr>
            <a:lstStyle/>
            <a:p>
              <a:pPr algn="ctr"/>
              <a:r>
                <a:rPr lang="en-US" sz="1200" dirty="0" smtClean="0"/>
                <a:t>3</a:t>
              </a:r>
              <a:r>
                <a:rPr lang="en-US" sz="1200" baseline="30000" dirty="0" smtClean="0"/>
                <a:t>rd</a:t>
              </a:r>
              <a:r>
                <a:rPr lang="en-US" sz="1200" dirty="0" smtClean="0"/>
                <a:t> Grade</a:t>
              </a:r>
              <a:endParaRPr lang="en-US" sz="1200" dirty="0"/>
            </a:p>
          </p:txBody>
        </p:sp>
        <p:sp>
          <p:nvSpPr>
            <p:cNvPr id="20" name="TextBox 19"/>
            <p:cNvSpPr txBox="1"/>
            <p:nvPr/>
          </p:nvSpPr>
          <p:spPr>
            <a:xfrm>
              <a:off x="6332159" y="3219918"/>
              <a:ext cx="685800" cy="461665"/>
            </a:xfrm>
            <a:prstGeom prst="rect">
              <a:avLst/>
            </a:prstGeom>
            <a:noFill/>
            <a:ln>
              <a:noFill/>
            </a:ln>
          </p:spPr>
          <p:txBody>
            <a:bodyPr wrap="square" rtlCol="0">
              <a:spAutoFit/>
            </a:bodyPr>
            <a:lstStyle/>
            <a:p>
              <a:pPr algn="ctr"/>
              <a:r>
                <a:rPr lang="en-US" sz="1200" dirty="0" smtClean="0"/>
                <a:t>8</a:t>
              </a:r>
              <a:r>
                <a:rPr lang="en-US" sz="1200" baseline="30000" dirty="0" smtClean="0"/>
                <a:t>th</a:t>
              </a:r>
              <a:r>
                <a:rPr lang="en-US" sz="1200" dirty="0" smtClean="0"/>
                <a:t> Grade</a:t>
              </a:r>
              <a:endParaRPr lang="en-US" sz="1200" dirty="0"/>
            </a:p>
          </p:txBody>
        </p:sp>
      </p:grpSp>
      <p:pic>
        <p:nvPicPr>
          <p:cNvPr id="7" name="Picture 6"/>
          <p:cNvPicPr>
            <a:picLocks noChangeAspect="1"/>
          </p:cNvPicPr>
          <p:nvPr/>
        </p:nvPicPr>
        <p:blipFill>
          <a:blip r:embed="rId10"/>
          <a:stretch>
            <a:fillRect/>
          </a:stretch>
        </p:blipFill>
        <p:spPr>
          <a:xfrm>
            <a:off x="6960707" y="3615124"/>
            <a:ext cx="1390650" cy="238125"/>
          </a:xfrm>
          <a:prstGeom prst="rect">
            <a:avLst/>
          </a:prstGeom>
        </p:spPr>
      </p:pic>
    </p:spTree>
    <p:extLst>
      <p:ext uri="{BB962C8B-B14F-4D97-AF65-F5344CB8AC3E}">
        <p14:creationId xmlns:p14="http://schemas.microsoft.com/office/powerpoint/2010/main" val="12837868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34548A-DD63-4BF3-AE1A-ED3F76884619}" type="slidenum">
              <a:rPr lang="en-US" smtClean="0"/>
              <a:t>66</a:t>
            </a:fld>
            <a:endParaRPr lang="en-US" dirty="0"/>
          </a:p>
        </p:txBody>
      </p:sp>
      <p:sp>
        <p:nvSpPr>
          <p:cNvPr id="9" name="Rectangle 8"/>
          <p:cNvSpPr/>
          <p:nvPr/>
        </p:nvSpPr>
        <p:spPr>
          <a:xfrm>
            <a:off x="0" y="6145713"/>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cxnSp>
        <p:nvCxnSpPr>
          <p:cNvPr id="11" name="Straight Connector 10"/>
          <p:cNvCxnSpPr/>
          <p:nvPr/>
        </p:nvCxnSpPr>
        <p:spPr>
          <a:xfrm>
            <a:off x="560439" y="1034407"/>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8039" y="90821"/>
            <a:ext cx="8305799" cy="830997"/>
          </a:xfrm>
          <a:prstGeom prst="rect">
            <a:avLst/>
          </a:prstGeom>
          <a:noFill/>
        </p:spPr>
        <p:txBody>
          <a:bodyPr wrap="square" rtlCol="0">
            <a:spAutoFit/>
          </a:bodyPr>
          <a:lstStyle/>
          <a:p>
            <a:pPr algn="ctr"/>
            <a:r>
              <a:rPr lang="en-US" sz="4800" dirty="0" smtClean="0">
                <a:solidFill>
                  <a:schemeClr val="accent5">
                    <a:lumMod val="50000"/>
                  </a:schemeClr>
                </a:solidFill>
              </a:rPr>
              <a:t>Better Schools</a:t>
            </a:r>
            <a:endParaRPr lang="en-US" sz="3600" dirty="0">
              <a:solidFill>
                <a:schemeClr val="accent5">
                  <a:lumMod val="50000"/>
                </a:schemeClr>
              </a:solidFill>
            </a:endParaRPr>
          </a:p>
        </p:txBody>
      </p:sp>
      <p:pic>
        <p:nvPicPr>
          <p:cNvPr id="10" name="Picture 9"/>
          <p:cNvPicPr>
            <a:picLocks noChangeAspect="1"/>
          </p:cNvPicPr>
          <p:nvPr/>
        </p:nvPicPr>
        <p:blipFill rotWithShape="1">
          <a:blip r:embed="rId4">
            <a:clrChange>
              <a:clrFrom>
                <a:srgbClr val="C3C3C3"/>
              </a:clrFrom>
              <a:clrTo>
                <a:srgbClr val="C3C3C3">
                  <a:alpha val="0"/>
                </a:srgbClr>
              </a:clrTo>
            </a:clrChange>
            <a:extLst>
              <a:ext uri="{28A0092B-C50C-407E-A947-70E740481C1C}">
                <a14:useLocalDpi xmlns:a14="http://schemas.microsoft.com/office/drawing/2010/main" val="0"/>
              </a:ext>
            </a:extLst>
          </a:blip>
          <a:srcRect r="78847"/>
          <a:stretch/>
        </p:blipFill>
        <p:spPr>
          <a:xfrm>
            <a:off x="1583353" y="78527"/>
            <a:ext cx="1007447" cy="914400"/>
          </a:xfrm>
          <a:prstGeom prst="rect">
            <a:avLst/>
          </a:prstGeom>
        </p:spPr>
      </p:pic>
      <p:sp>
        <p:nvSpPr>
          <p:cNvPr id="24" name="Rectangle 23"/>
          <p:cNvSpPr/>
          <p:nvPr/>
        </p:nvSpPr>
        <p:spPr>
          <a:xfrm>
            <a:off x="27038" y="1371600"/>
            <a:ext cx="9067800" cy="3939540"/>
          </a:xfrm>
          <a:prstGeom prst="rect">
            <a:avLst/>
          </a:prstGeom>
        </p:spPr>
        <p:txBody>
          <a:bodyPr wrap="square">
            <a:spAutoFit/>
          </a:bodyPr>
          <a:lstStyle/>
          <a:p>
            <a:pPr marL="342900" marR="0" lvl="0" indent="-342900">
              <a:spcAft>
                <a:spcPts val="600"/>
              </a:spcAft>
              <a:buSzPct val="100000"/>
              <a:buFont typeface="Wingdings" panose="05000000000000000000" pitchFamily="2" charset="2"/>
              <a:buChar char="Ø"/>
              <a:tabLst>
                <a:tab pos="457200" algn="l"/>
              </a:tabLst>
            </a:pPr>
            <a:r>
              <a:rPr lang="en-US" sz="2000" dirty="0">
                <a:ea typeface="Times New Roman" panose="02020603050405020304" pitchFamily="18" charset="0"/>
              </a:rPr>
              <a:t>I</a:t>
            </a:r>
            <a:r>
              <a:rPr lang="en-US" sz="2000" dirty="0" smtClean="0">
                <a:ea typeface="Times New Roman" panose="02020603050405020304" pitchFamily="18" charset="0"/>
              </a:rPr>
              <a:t>ncrease </a:t>
            </a:r>
            <a:r>
              <a:rPr lang="en-US" sz="2000" dirty="0">
                <a:ea typeface="Times New Roman" panose="02020603050405020304" pitchFamily="18" charset="0"/>
              </a:rPr>
              <a:t>funding for City Schools by $10.4 million over the Maintenance of Effort (MOE) level, to help make up for lost State formula </a:t>
            </a:r>
            <a:r>
              <a:rPr lang="en-US" sz="2000" dirty="0" smtClean="0">
                <a:ea typeface="Times New Roman" panose="02020603050405020304" pitchFamily="18" charset="0"/>
              </a:rPr>
              <a:t>aid.</a:t>
            </a:r>
            <a:br>
              <a:rPr lang="en-US" sz="2000" dirty="0" smtClean="0">
                <a:ea typeface="Times New Roman" panose="02020603050405020304" pitchFamily="18" charset="0"/>
              </a:rPr>
            </a:br>
            <a:endParaRPr lang="en-US" sz="500" dirty="0" smtClean="0">
              <a:ea typeface="Times New Roman" panose="02020603050405020304" pitchFamily="18" charset="0"/>
            </a:endParaRPr>
          </a:p>
          <a:p>
            <a:pPr marL="342900" marR="0" lvl="0" indent="-342900">
              <a:spcAft>
                <a:spcPts val="600"/>
              </a:spcAft>
              <a:buSzPct val="100000"/>
              <a:buFont typeface="Wingdings" panose="05000000000000000000" pitchFamily="2" charset="2"/>
              <a:buChar char="Ø"/>
              <a:tabLst>
                <a:tab pos="457200" algn="l"/>
              </a:tabLst>
            </a:pPr>
            <a:r>
              <a:rPr lang="en-US" sz="2000" dirty="0" smtClean="0">
                <a:ea typeface="Times New Roman" panose="02020603050405020304" pitchFamily="18" charset="0"/>
              </a:rPr>
              <a:t>Maintain base </a:t>
            </a:r>
            <a:r>
              <a:rPr lang="en-US" sz="2000" dirty="0">
                <a:ea typeface="Times New Roman" panose="02020603050405020304" pitchFamily="18" charset="0"/>
              </a:rPr>
              <a:t>funding of $6.2 million for Family League after-school </a:t>
            </a:r>
            <a:r>
              <a:rPr lang="en-US" sz="2000" dirty="0" smtClean="0">
                <a:ea typeface="Times New Roman" panose="02020603050405020304" pitchFamily="18" charset="0"/>
              </a:rPr>
              <a:t>programming.</a:t>
            </a:r>
            <a:br>
              <a:rPr lang="en-US" sz="2000" dirty="0" smtClean="0">
                <a:ea typeface="Times New Roman" panose="02020603050405020304" pitchFamily="18" charset="0"/>
              </a:rPr>
            </a:br>
            <a:endParaRPr lang="en-US" sz="500" dirty="0">
              <a:ea typeface="Times New Roman" panose="02020603050405020304" pitchFamily="18" charset="0"/>
            </a:endParaRPr>
          </a:p>
          <a:p>
            <a:pPr marL="342900" marR="0" lvl="0" indent="-342900">
              <a:spcAft>
                <a:spcPts val="600"/>
              </a:spcAft>
              <a:buSzPct val="100000"/>
              <a:buFont typeface="Wingdings" panose="05000000000000000000" pitchFamily="2" charset="2"/>
              <a:buChar char="Ø"/>
              <a:tabLst>
                <a:tab pos="457200" algn="l"/>
              </a:tabLst>
            </a:pPr>
            <a:r>
              <a:rPr lang="en-US" sz="2000" dirty="0" smtClean="0">
                <a:ea typeface="Times New Roman" panose="02020603050405020304" pitchFamily="18" charset="0"/>
              </a:rPr>
              <a:t>The </a:t>
            </a:r>
            <a:r>
              <a:rPr lang="en-US" sz="2000" dirty="0">
                <a:ea typeface="Times New Roman" panose="02020603050405020304" pitchFamily="18" charset="0"/>
              </a:rPr>
              <a:t>one-time Fiscal 2016 supplement of $4.2 million for Family and Associated Black Charities is not </a:t>
            </a:r>
            <a:r>
              <a:rPr lang="en-US" sz="2000" dirty="0" smtClean="0">
                <a:ea typeface="Times New Roman" panose="02020603050405020304" pitchFamily="18" charset="0"/>
              </a:rPr>
              <a:t>sustained.</a:t>
            </a:r>
            <a:br>
              <a:rPr lang="en-US" sz="2000" dirty="0" smtClean="0">
                <a:ea typeface="Times New Roman" panose="02020603050405020304" pitchFamily="18" charset="0"/>
              </a:rPr>
            </a:br>
            <a:endParaRPr lang="en-US" sz="500" dirty="0" smtClean="0">
              <a:ea typeface="Times New Roman" panose="02020603050405020304" pitchFamily="18" charset="0"/>
            </a:endParaRPr>
          </a:p>
          <a:p>
            <a:pPr marL="342900" marR="0" lvl="0" indent="-342900">
              <a:spcAft>
                <a:spcPts val="600"/>
              </a:spcAft>
              <a:buSzPct val="100000"/>
              <a:buFont typeface="Wingdings" panose="05000000000000000000" pitchFamily="2" charset="2"/>
              <a:buChar char="Ø"/>
              <a:tabLst>
                <a:tab pos="457200" algn="l"/>
              </a:tabLst>
            </a:pPr>
            <a:r>
              <a:rPr lang="en-US" sz="2000" dirty="0" smtClean="0">
                <a:ea typeface="Times New Roman" panose="02020603050405020304" pitchFamily="18" charset="0"/>
              </a:rPr>
              <a:t>Funding </a:t>
            </a:r>
            <a:r>
              <a:rPr lang="en-US" sz="2000" dirty="0">
                <a:ea typeface="Times New Roman" panose="02020603050405020304" pitchFamily="18" charset="0"/>
              </a:rPr>
              <a:t>for earmarked Family League grants to Teach for America, Cooperative </a:t>
            </a:r>
            <a:r>
              <a:rPr lang="en-US" sz="2000" dirty="0" smtClean="0">
                <a:ea typeface="Times New Roman" panose="02020603050405020304" pitchFamily="18" charset="0"/>
              </a:rPr>
              <a:t>Extension, </a:t>
            </a:r>
            <a:r>
              <a:rPr lang="en-US" sz="2000" dirty="0">
                <a:ea typeface="Times New Roman" panose="02020603050405020304" pitchFamily="18" charset="0"/>
              </a:rPr>
              <a:t>and Experience Corps is discontinued. </a:t>
            </a:r>
            <a:endParaRPr lang="en-US" sz="2000" dirty="0" smtClean="0">
              <a:ea typeface="Times New Roman" panose="02020603050405020304" pitchFamily="18" charset="0"/>
            </a:endParaRPr>
          </a:p>
          <a:p>
            <a:pPr marL="342900" marR="0" lvl="0" indent="-342900">
              <a:spcAft>
                <a:spcPts val="600"/>
              </a:spcAft>
              <a:buSzPct val="100000"/>
              <a:buFont typeface="Wingdings" panose="05000000000000000000" pitchFamily="2" charset="2"/>
              <a:buChar char="Ø"/>
              <a:tabLst>
                <a:tab pos="457200" algn="l"/>
              </a:tabLst>
            </a:pPr>
            <a:endParaRPr lang="en-US" sz="500" dirty="0" smtClean="0">
              <a:ea typeface="Times New Roman" panose="02020603050405020304" pitchFamily="18" charset="0"/>
            </a:endParaRPr>
          </a:p>
          <a:p>
            <a:pPr marL="342900" marR="0" lvl="0" indent="-342900">
              <a:spcAft>
                <a:spcPts val="600"/>
              </a:spcAft>
              <a:buSzPct val="100000"/>
              <a:buFont typeface="Wingdings" panose="05000000000000000000" pitchFamily="2" charset="2"/>
              <a:buChar char="Ø"/>
              <a:tabLst>
                <a:tab pos="457200" algn="l"/>
              </a:tabLst>
            </a:pPr>
            <a:r>
              <a:rPr lang="en-US" sz="2000" dirty="0" smtClean="0">
                <a:effectLst/>
                <a:ea typeface="Times New Roman" panose="02020603050405020304" pitchFamily="18" charset="0"/>
              </a:rPr>
              <a:t>Partially restore </a:t>
            </a:r>
            <a:r>
              <a:rPr lang="en-US" sz="2000" dirty="0" err="1" smtClean="0">
                <a:effectLst/>
                <a:ea typeface="Times New Roman" panose="02020603050405020304" pitchFamily="18" charset="0"/>
              </a:rPr>
              <a:t>B’More</a:t>
            </a:r>
            <a:r>
              <a:rPr lang="en-US" sz="2000" dirty="0" smtClean="0">
                <a:effectLst/>
                <a:ea typeface="Times New Roman" panose="02020603050405020304" pitchFamily="18" charset="0"/>
              </a:rPr>
              <a:t> for Healthy Babies/Health Care Access Maryland positions cut by the State ($225K).</a:t>
            </a:r>
          </a:p>
          <a:p>
            <a:pPr marL="342900" marR="0" lvl="0" indent="-342900">
              <a:spcAft>
                <a:spcPts val="600"/>
              </a:spcAft>
              <a:buSzPct val="100000"/>
              <a:buFont typeface="Wingdings" panose="05000000000000000000" pitchFamily="2" charset="2"/>
              <a:buChar char="Ø"/>
              <a:tabLst>
                <a:tab pos="457200" algn="l"/>
              </a:tabLst>
            </a:pPr>
            <a:r>
              <a:rPr lang="en-US" sz="2000" dirty="0">
                <a:ea typeface="Times New Roman" panose="02020603050405020304" pitchFamily="18" charset="0"/>
              </a:rPr>
              <a:t>N</a:t>
            </a:r>
            <a:r>
              <a:rPr lang="en-US" sz="2000" dirty="0" smtClean="0">
                <a:ea typeface="Times New Roman" panose="02020603050405020304" pitchFamily="18" charset="0"/>
              </a:rPr>
              <a:t>ew technology for mobile offsite registration of YouthWorks participants ($13K).</a:t>
            </a:r>
            <a:endParaRPr lang="en-US" sz="2000" dirty="0">
              <a:effectLst/>
              <a:ea typeface="Times New Roman" panose="02020603050405020304" pitchFamily="18" charset="0"/>
            </a:endParaRPr>
          </a:p>
        </p:txBody>
      </p:sp>
    </p:spTree>
    <p:extLst>
      <p:ext uri="{BB962C8B-B14F-4D97-AF65-F5344CB8AC3E}">
        <p14:creationId xmlns:p14="http://schemas.microsoft.com/office/powerpoint/2010/main" val="367422567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34548A-DD63-4BF3-AE1A-ED3F76884619}" type="slidenum">
              <a:rPr lang="en-US" smtClean="0"/>
              <a:t>67</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cxnSp>
        <p:nvCxnSpPr>
          <p:cNvPr id="11" name="Straight Connector 10"/>
          <p:cNvCxnSpPr/>
          <p:nvPr/>
        </p:nvCxnSpPr>
        <p:spPr>
          <a:xfrm>
            <a:off x="560439" y="1034407"/>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8039" y="90821"/>
            <a:ext cx="8305799" cy="830997"/>
          </a:xfrm>
          <a:prstGeom prst="rect">
            <a:avLst/>
          </a:prstGeom>
          <a:noFill/>
        </p:spPr>
        <p:txBody>
          <a:bodyPr wrap="square" rtlCol="0">
            <a:spAutoFit/>
          </a:bodyPr>
          <a:lstStyle/>
          <a:p>
            <a:pPr algn="ctr"/>
            <a:r>
              <a:rPr lang="en-US" sz="4800" dirty="0" smtClean="0">
                <a:solidFill>
                  <a:schemeClr val="accent5">
                    <a:lumMod val="50000"/>
                  </a:schemeClr>
                </a:solidFill>
              </a:rPr>
              <a:t>Safer Streets</a:t>
            </a:r>
            <a:endParaRPr lang="en-US" sz="3600" dirty="0">
              <a:solidFill>
                <a:schemeClr val="accent5">
                  <a:lumMod val="50000"/>
                </a:schemeClr>
              </a:solidFill>
            </a:endParaRPr>
          </a:p>
        </p:txBody>
      </p:sp>
      <p:pic>
        <p:nvPicPr>
          <p:cNvPr id="8" name="Picture 7"/>
          <p:cNvPicPr>
            <a:picLocks noChangeAspect="1"/>
          </p:cNvPicPr>
          <p:nvPr/>
        </p:nvPicPr>
        <p:blipFill rotWithShape="1">
          <a:blip r:embed="rId4">
            <a:clrChange>
              <a:clrFrom>
                <a:srgbClr val="C3C3C3"/>
              </a:clrFrom>
              <a:clrTo>
                <a:srgbClr val="C3C3C3">
                  <a:alpha val="0"/>
                </a:srgbClr>
              </a:clrTo>
            </a:clrChange>
            <a:extLst>
              <a:ext uri="{28A0092B-C50C-407E-A947-70E740481C1C}">
                <a14:useLocalDpi xmlns:a14="http://schemas.microsoft.com/office/drawing/2010/main" val="0"/>
              </a:ext>
            </a:extLst>
          </a:blip>
          <a:srcRect l="26345" r="52484"/>
          <a:stretch/>
        </p:blipFill>
        <p:spPr>
          <a:xfrm>
            <a:off x="1734890" y="76200"/>
            <a:ext cx="1008310" cy="914400"/>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1275211898"/>
              </p:ext>
            </p:extLst>
          </p:nvPr>
        </p:nvGraphicFramePr>
        <p:xfrm>
          <a:off x="408039" y="1301758"/>
          <a:ext cx="8431162" cy="2508242"/>
        </p:xfrm>
        <a:graphic>
          <a:graphicData uri="http://schemas.openxmlformats.org/drawingml/2006/table">
            <a:tbl>
              <a:tblPr firstRow="1" bandRow="1">
                <a:tableStyleId>{5940675A-B579-460E-94D1-54222C63F5DA}</a:tableStyleId>
              </a:tblPr>
              <a:tblGrid>
                <a:gridCol w="5459361"/>
                <a:gridCol w="2971801"/>
              </a:tblGrid>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2060"/>
                          </a:solidFill>
                        </a:rPr>
                        <a:t>Total Number of Shootings</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080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2060"/>
                          </a:solidFill>
                        </a:rPr>
                        <a:t>Property Crime Rate per 100,000 People</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14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2060"/>
                          </a:solidFill>
                        </a:rPr>
                        <a:t>Percent of Residents</a:t>
                      </a:r>
                      <a:r>
                        <a:rPr lang="en-US" sz="1600" baseline="0" dirty="0" smtClean="0">
                          <a:solidFill>
                            <a:srgbClr val="002060"/>
                          </a:solidFill>
                        </a:rPr>
                        <a:t> Who Fell Safe or Very Safe in Their Neighborhood</a:t>
                      </a:r>
                      <a:endParaRPr lang="en-US" sz="1600" dirty="0" smtClean="0">
                        <a:solidFill>
                          <a:srgbClr val="002060"/>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pic>
        <p:nvPicPr>
          <p:cNvPr id="2" name="Picture 1"/>
          <p:cNvPicPr>
            <a:picLocks noChangeAspect="1"/>
          </p:cNvPicPr>
          <p:nvPr/>
        </p:nvPicPr>
        <p:blipFill>
          <a:blip r:embed="rId5"/>
          <a:stretch>
            <a:fillRect/>
          </a:stretch>
        </p:blipFill>
        <p:spPr>
          <a:xfrm>
            <a:off x="6144893" y="3051720"/>
            <a:ext cx="2541907" cy="733806"/>
          </a:xfrm>
          <a:prstGeom prst="rect">
            <a:avLst/>
          </a:prstGeom>
        </p:spPr>
      </p:pic>
      <p:pic>
        <p:nvPicPr>
          <p:cNvPr id="4" name="Picture 3"/>
          <p:cNvPicPr>
            <a:picLocks noChangeAspect="1"/>
          </p:cNvPicPr>
          <p:nvPr/>
        </p:nvPicPr>
        <p:blipFill>
          <a:blip r:embed="rId6"/>
          <a:stretch>
            <a:fillRect/>
          </a:stretch>
        </p:blipFill>
        <p:spPr>
          <a:xfrm>
            <a:off x="6172200" y="2055532"/>
            <a:ext cx="2266950" cy="755650"/>
          </a:xfrm>
          <a:prstGeom prst="rect">
            <a:avLst/>
          </a:prstGeom>
        </p:spPr>
      </p:pic>
      <p:pic>
        <p:nvPicPr>
          <p:cNvPr id="5" name="Picture 4"/>
          <p:cNvPicPr>
            <a:picLocks noChangeAspect="1"/>
          </p:cNvPicPr>
          <p:nvPr/>
        </p:nvPicPr>
        <p:blipFill>
          <a:blip r:embed="rId7"/>
          <a:stretch>
            <a:fillRect/>
          </a:stretch>
        </p:blipFill>
        <p:spPr>
          <a:xfrm>
            <a:off x="6243154" y="1304086"/>
            <a:ext cx="2345384" cy="586346"/>
          </a:xfrm>
          <a:prstGeom prst="rect">
            <a:avLst/>
          </a:prstGeom>
        </p:spPr>
      </p:pic>
      <p:sp>
        <p:nvSpPr>
          <p:cNvPr id="16" name="TextBox 15"/>
          <p:cNvSpPr txBox="1"/>
          <p:nvPr/>
        </p:nvSpPr>
        <p:spPr>
          <a:xfrm>
            <a:off x="91932" y="4376692"/>
            <a:ext cx="9032403" cy="830997"/>
          </a:xfrm>
          <a:prstGeom prst="rect">
            <a:avLst/>
          </a:prstGeom>
          <a:noFill/>
        </p:spPr>
        <p:txBody>
          <a:bodyPr wrap="square" rtlCol="0">
            <a:spAutoFit/>
          </a:bodyPr>
          <a:lstStyle/>
          <a:p>
            <a:pPr marL="342900" indent="-342900">
              <a:buFont typeface="Wingdings" panose="05000000000000000000" pitchFamily="2" charset="2"/>
              <a:buChar char="ü"/>
            </a:pPr>
            <a:r>
              <a:rPr lang="en-US" sz="2400" dirty="0" smtClean="0"/>
              <a:t>Perception of safety is beginning to trend back in the right direction.</a:t>
            </a:r>
          </a:p>
          <a:p>
            <a:pPr marL="342900" indent="-342900">
              <a:buFont typeface="Wingdings" panose="05000000000000000000" pitchFamily="2" charset="2"/>
              <a:buChar char="ü"/>
            </a:pPr>
            <a:r>
              <a:rPr lang="en-US" sz="2400" dirty="0" smtClean="0"/>
              <a:t>Spikes in both shootings and property crime during 2015.</a:t>
            </a:r>
            <a:endParaRPr lang="en-US" sz="2400" dirty="0"/>
          </a:p>
        </p:txBody>
      </p:sp>
      <p:pic>
        <p:nvPicPr>
          <p:cNvPr id="6" name="Picture 5"/>
          <p:cNvPicPr>
            <a:picLocks noChangeAspect="1"/>
          </p:cNvPicPr>
          <p:nvPr/>
        </p:nvPicPr>
        <p:blipFill>
          <a:blip r:embed="rId8"/>
          <a:stretch>
            <a:fillRect/>
          </a:stretch>
        </p:blipFill>
        <p:spPr>
          <a:xfrm>
            <a:off x="6553200" y="3746299"/>
            <a:ext cx="1847850" cy="238125"/>
          </a:xfrm>
          <a:prstGeom prst="rect">
            <a:avLst/>
          </a:prstGeom>
        </p:spPr>
      </p:pic>
    </p:spTree>
    <p:extLst>
      <p:ext uri="{BB962C8B-B14F-4D97-AF65-F5344CB8AC3E}">
        <p14:creationId xmlns:p14="http://schemas.microsoft.com/office/powerpoint/2010/main" val="215563728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34548A-DD63-4BF3-AE1A-ED3F76884619}" type="slidenum">
              <a:rPr lang="en-US" smtClean="0"/>
              <a:t>68</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cxnSp>
        <p:nvCxnSpPr>
          <p:cNvPr id="11" name="Straight Connector 10"/>
          <p:cNvCxnSpPr/>
          <p:nvPr/>
        </p:nvCxnSpPr>
        <p:spPr>
          <a:xfrm>
            <a:off x="560439" y="1034407"/>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8039" y="90821"/>
            <a:ext cx="8305799" cy="830997"/>
          </a:xfrm>
          <a:prstGeom prst="rect">
            <a:avLst/>
          </a:prstGeom>
          <a:noFill/>
        </p:spPr>
        <p:txBody>
          <a:bodyPr wrap="square" rtlCol="0">
            <a:spAutoFit/>
          </a:bodyPr>
          <a:lstStyle/>
          <a:p>
            <a:pPr algn="ctr"/>
            <a:r>
              <a:rPr lang="en-US" sz="4800" dirty="0" smtClean="0">
                <a:solidFill>
                  <a:schemeClr val="accent5">
                    <a:lumMod val="50000"/>
                  </a:schemeClr>
                </a:solidFill>
              </a:rPr>
              <a:t>Safer Streets</a:t>
            </a:r>
            <a:endParaRPr lang="en-US" sz="3600" dirty="0">
              <a:solidFill>
                <a:schemeClr val="accent5">
                  <a:lumMod val="50000"/>
                </a:schemeClr>
              </a:solidFill>
            </a:endParaRPr>
          </a:p>
        </p:txBody>
      </p:sp>
      <p:pic>
        <p:nvPicPr>
          <p:cNvPr id="8" name="Picture 7"/>
          <p:cNvPicPr>
            <a:picLocks noChangeAspect="1"/>
          </p:cNvPicPr>
          <p:nvPr/>
        </p:nvPicPr>
        <p:blipFill rotWithShape="1">
          <a:blip r:embed="rId4">
            <a:clrChange>
              <a:clrFrom>
                <a:srgbClr val="C3C3C3"/>
              </a:clrFrom>
              <a:clrTo>
                <a:srgbClr val="C3C3C3">
                  <a:alpha val="0"/>
                </a:srgbClr>
              </a:clrTo>
            </a:clrChange>
            <a:extLst>
              <a:ext uri="{28A0092B-C50C-407E-A947-70E740481C1C}">
                <a14:useLocalDpi xmlns:a14="http://schemas.microsoft.com/office/drawing/2010/main" val="0"/>
              </a:ext>
            </a:extLst>
          </a:blip>
          <a:srcRect l="26345" r="52484"/>
          <a:stretch/>
        </p:blipFill>
        <p:spPr>
          <a:xfrm>
            <a:off x="1734890" y="76200"/>
            <a:ext cx="1008310" cy="914400"/>
          </a:xfrm>
          <a:prstGeom prst="rect">
            <a:avLst/>
          </a:prstGeom>
        </p:spPr>
      </p:pic>
      <p:sp>
        <p:nvSpPr>
          <p:cNvPr id="10" name="Rectangle 9"/>
          <p:cNvSpPr/>
          <p:nvPr/>
        </p:nvSpPr>
        <p:spPr>
          <a:xfrm>
            <a:off x="190499" y="1106413"/>
            <a:ext cx="8926462" cy="5401479"/>
          </a:xfrm>
          <a:prstGeom prst="rect">
            <a:avLst/>
          </a:prstGeom>
        </p:spPr>
        <p:txBody>
          <a:bodyPr wrap="square">
            <a:spAutoFit/>
          </a:bodyPr>
          <a:lstStyle/>
          <a:p>
            <a:pPr marL="342900" lvl="0" indent="-342900">
              <a:spcAft>
                <a:spcPts val="300"/>
              </a:spcAft>
              <a:buFont typeface="Wingdings" panose="05000000000000000000" pitchFamily="2" charset="2"/>
              <a:buChar char="Ø"/>
            </a:pPr>
            <a:r>
              <a:rPr lang="en-US" sz="2000" dirty="0" smtClean="0"/>
              <a:t>Salary Save 225 </a:t>
            </a:r>
            <a:r>
              <a:rPr lang="en-US" sz="2000" dirty="0"/>
              <a:t>vacant Police Officer </a:t>
            </a:r>
            <a:r>
              <a:rPr lang="en-US" sz="2000" dirty="0" smtClean="0"/>
              <a:t>positions</a:t>
            </a:r>
            <a:r>
              <a:rPr lang="en-US" sz="2000" dirty="0"/>
              <a:t> </a:t>
            </a:r>
            <a:r>
              <a:rPr lang="en-US" sz="2000" dirty="0" smtClean="0"/>
              <a:t>- $20M </a:t>
            </a:r>
            <a:r>
              <a:rPr lang="en-US" sz="2000" dirty="0"/>
              <a:t>in savings. BPD will implement operational efficiencies to move officers from behind desks to patrol, end manual timekeeping and improve technology</a:t>
            </a:r>
            <a:r>
              <a:rPr lang="en-US" sz="2000" dirty="0" smtClean="0"/>
              <a:t>.</a:t>
            </a:r>
          </a:p>
          <a:p>
            <a:pPr marL="342900" lvl="0" indent="-342900">
              <a:spcAft>
                <a:spcPts val="300"/>
              </a:spcAft>
              <a:buFont typeface="Wingdings" panose="05000000000000000000" pitchFamily="2" charset="2"/>
              <a:buChar char="Ø"/>
            </a:pPr>
            <a:r>
              <a:rPr lang="en-US" sz="2000" dirty="0"/>
              <a:t>Maintain funding for proactive crime prevention programs such as Operation Ceasefire, the </a:t>
            </a:r>
            <a:r>
              <a:rPr lang="en-US" sz="2000" dirty="0" err="1"/>
              <a:t>CitiWatch</a:t>
            </a:r>
            <a:r>
              <a:rPr lang="en-US" sz="2000" dirty="0"/>
              <a:t> Crime Camera Program, and Metro Crime Stoppers.</a:t>
            </a:r>
          </a:p>
          <a:p>
            <a:pPr marL="342900" lvl="0" indent="-342900">
              <a:spcAft>
                <a:spcPts val="300"/>
              </a:spcAft>
              <a:buFont typeface="Wingdings" panose="05000000000000000000" pitchFamily="2" charset="2"/>
              <a:buChar char="Ø"/>
            </a:pPr>
            <a:r>
              <a:rPr lang="en-US" sz="2000" dirty="0"/>
              <a:t>Maintain police special operations units</a:t>
            </a:r>
            <a:r>
              <a:rPr lang="en-US" sz="2000" dirty="0" smtClean="0"/>
              <a:t>.</a:t>
            </a:r>
          </a:p>
          <a:p>
            <a:pPr marL="342900" indent="-342900">
              <a:spcAft>
                <a:spcPts val="300"/>
              </a:spcAft>
              <a:buFont typeface="Wingdings" panose="05000000000000000000" pitchFamily="2" charset="2"/>
              <a:buChar char="Ø"/>
            </a:pPr>
            <a:r>
              <a:rPr lang="en-US" sz="2000" dirty="0"/>
              <a:t>Increased staffing for the Civilian Review Board</a:t>
            </a:r>
            <a:r>
              <a:rPr lang="en-US" sz="2000" dirty="0" smtClean="0"/>
              <a:t>.</a:t>
            </a:r>
          </a:p>
          <a:p>
            <a:pPr marL="342900" lvl="0" indent="-342900">
              <a:spcAft>
                <a:spcPts val="300"/>
              </a:spcAft>
              <a:buFont typeface="Wingdings" panose="05000000000000000000" pitchFamily="2" charset="2"/>
              <a:buChar char="Ø"/>
            </a:pPr>
            <a:r>
              <a:rPr lang="en-US" sz="2000" dirty="0" smtClean="0"/>
              <a:t>Maintain </a:t>
            </a:r>
            <a:r>
              <a:rPr lang="en-US" sz="2000" dirty="0"/>
              <a:t>funding for preventative street-light maintenance and the continuation of </a:t>
            </a:r>
            <a:r>
              <a:rPr lang="en-US" sz="2000" dirty="0" smtClean="0"/>
              <a:t>LED installation </a:t>
            </a:r>
            <a:r>
              <a:rPr lang="en-US" sz="2000" dirty="0"/>
              <a:t>in high-crime neighborhoods</a:t>
            </a:r>
            <a:r>
              <a:rPr lang="en-US" sz="2000" dirty="0" smtClean="0"/>
              <a:t>.</a:t>
            </a:r>
          </a:p>
          <a:p>
            <a:pPr marL="342900" lvl="0" indent="-342900">
              <a:spcAft>
                <a:spcPts val="300"/>
              </a:spcAft>
              <a:buFont typeface="Wingdings" panose="05000000000000000000" pitchFamily="2" charset="2"/>
              <a:buChar char="Ø"/>
            </a:pPr>
            <a:r>
              <a:rPr lang="en-US" sz="2000" dirty="0" smtClean="0"/>
              <a:t>Maintain fire companies.</a:t>
            </a:r>
          </a:p>
          <a:p>
            <a:pPr marL="342900" indent="-342900">
              <a:spcAft>
                <a:spcPts val="300"/>
              </a:spcAft>
              <a:buFont typeface="Wingdings" panose="05000000000000000000" pitchFamily="2" charset="2"/>
              <a:buChar char="Ø"/>
            </a:pPr>
            <a:r>
              <a:rPr lang="en-US" sz="2000" dirty="0" smtClean="0"/>
              <a:t>Renegotiation </a:t>
            </a:r>
            <a:r>
              <a:rPr lang="en-US" sz="2000" dirty="0"/>
              <a:t>of Crossing Guard pay policy to reflect actual hours worked</a:t>
            </a:r>
            <a:r>
              <a:rPr lang="en-US" sz="2000" dirty="0" smtClean="0"/>
              <a:t>.</a:t>
            </a:r>
          </a:p>
          <a:p>
            <a:pPr marL="342900" lvl="0" indent="-342900">
              <a:spcAft>
                <a:spcPts val="300"/>
              </a:spcAft>
              <a:buFont typeface="Wingdings" panose="05000000000000000000" pitchFamily="2" charset="2"/>
              <a:buChar char="Ø"/>
            </a:pPr>
            <a:r>
              <a:rPr lang="en-US" sz="2000" dirty="0" smtClean="0"/>
              <a:t>Purchase licenses to Online Learning Management System for Fire personnel to complete training at the fire house ($100K).</a:t>
            </a:r>
          </a:p>
          <a:p>
            <a:pPr marL="342900" lvl="0" indent="-342900">
              <a:spcAft>
                <a:spcPts val="300"/>
              </a:spcAft>
              <a:buFont typeface="Wingdings" panose="05000000000000000000" pitchFamily="2" charset="2"/>
              <a:buChar char="Ø"/>
            </a:pPr>
            <a:r>
              <a:rPr lang="en-US" sz="2000" dirty="0" smtClean="0"/>
              <a:t>Sixteen Crime Lab positions to reduce backlog and improve quality ($1.8M).</a:t>
            </a:r>
          </a:p>
          <a:p>
            <a:pPr marL="342900" lvl="0" indent="-342900">
              <a:spcAft>
                <a:spcPts val="300"/>
              </a:spcAft>
              <a:buFont typeface="Wingdings" panose="05000000000000000000" pitchFamily="2" charset="2"/>
              <a:buChar char="Ø"/>
            </a:pPr>
            <a:r>
              <a:rPr lang="en-US" sz="2000" dirty="0" smtClean="0"/>
              <a:t>New analytical/storage software for CitiWatch to improve data use ($150K).</a:t>
            </a:r>
          </a:p>
          <a:p>
            <a:pPr marL="342900" lvl="0" indent="-342900">
              <a:spcAft>
                <a:spcPts val="300"/>
              </a:spcAft>
              <a:buFont typeface="Wingdings" panose="05000000000000000000" pitchFamily="2" charset="2"/>
              <a:buChar char="Ø"/>
            </a:pPr>
            <a:endParaRPr lang="en-US" sz="2000" dirty="0"/>
          </a:p>
        </p:txBody>
      </p:sp>
    </p:spTree>
    <p:extLst>
      <p:ext uri="{BB962C8B-B14F-4D97-AF65-F5344CB8AC3E}">
        <p14:creationId xmlns:p14="http://schemas.microsoft.com/office/powerpoint/2010/main" val="20308317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3753739573"/>
              </p:ext>
            </p:extLst>
          </p:nvPr>
        </p:nvGraphicFramePr>
        <p:xfrm>
          <a:off x="408039" y="1301758"/>
          <a:ext cx="8431162" cy="3479671"/>
        </p:xfrm>
        <a:graphic>
          <a:graphicData uri="http://schemas.openxmlformats.org/drawingml/2006/table">
            <a:tbl>
              <a:tblPr firstRow="1" bandRow="1">
                <a:tableStyleId>{5940675A-B579-460E-94D1-54222C63F5DA}</a:tableStyleId>
              </a:tblPr>
              <a:tblGrid>
                <a:gridCol w="5916563"/>
                <a:gridCol w="2514599"/>
              </a:tblGrid>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2060"/>
                          </a:solidFill>
                        </a:rPr>
                        <a:t>Number of Vacant</a:t>
                      </a:r>
                      <a:r>
                        <a:rPr lang="en-US" sz="1600" baseline="0" dirty="0" smtClean="0">
                          <a:solidFill>
                            <a:srgbClr val="002060"/>
                          </a:solidFill>
                        </a:rPr>
                        <a:t> Residential Properties</a:t>
                      </a:r>
                      <a:endParaRPr lang="en-US" sz="1600" dirty="0" smtClean="0">
                        <a:solidFill>
                          <a:srgbClr val="002060"/>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842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2060"/>
                          </a:solidFill>
                        </a:rPr>
                        <a:t>Number of Permits Issued for Construction or</a:t>
                      </a:r>
                      <a:r>
                        <a:rPr lang="en-US" sz="1600" baseline="0" dirty="0" smtClean="0">
                          <a:solidFill>
                            <a:srgbClr val="002060"/>
                          </a:solidFill>
                        </a:rPr>
                        <a:t> Rehabilitation Worth More Than $5,000</a:t>
                      </a:r>
                      <a:endParaRPr lang="en-US" sz="1600" dirty="0" smtClean="0">
                        <a:solidFill>
                          <a:srgbClr val="002060"/>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71534">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2060"/>
                          </a:solidFill>
                        </a:rPr>
                        <a:t>Percent of Residents Using Sustainable Transportation to Get to Work, School, or Shopping</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641054">
                <a:tc vMerge="1">
                  <a:txBody>
                    <a:bodyPr/>
                    <a:lstStyle/>
                    <a:p>
                      <a:endParaRPr lang="en-US"/>
                    </a:p>
                  </a:txBody>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97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2060"/>
                          </a:solidFill>
                        </a:rPr>
                        <a:t>Total Number of Visits to City-Operated Recreation Facilities</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pic>
        <p:nvPicPr>
          <p:cNvPr id="5" name="Picture 4"/>
          <p:cNvPicPr>
            <a:picLocks noChangeAspect="1"/>
          </p:cNvPicPr>
          <p:nvPr/>
        </p:nvPicPr>
        <p:blipFill>
          <a:blip r:embed="rId3"/>
          <a:stretch>
            <a:fillRect/>
          </a:stretch>
        </p:blipFill>
        <p:spPr>
          <a:xfrm>
            <a:off x="6816828" y="4326458"/>
            <a:ext cx="1860140" cy="597902"/>
          </a:xfrm>
          <a:prstGeom prst="rect">
            <a:avLst/>
          </a:prstGeom>
        </p:spPr>
      </p:pic>
      <p:sp>
        <p:nvSpPr>
          <p:cNvPr id="3" name="Slide Number Placeholder 2"/>
          <p:cNvSpPr>
            <a:spLocks noGrp="1"/>
          </p:cNvSpPr>
          <p:nvPr>
            <p:ph type="sldNum" sz="quarter" idx="12"/>
          </p:nvPr>
        </p:nvSpPr>
        <p:spPr/>
        <p:txBody>
          <a:bodyPr/>
          <a:lstStyle/>
          <a:p>
            <a:fld id="{8B34548A-DD63-4BF3-AE1A-ED3F76884619}" type="slidenum">
              <a:rPr lang="en-US" smtClean="0"/>
              <a:t>69</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4"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cxnSp>
        <p:nvCxnSpPr>
          <p:cNvPr id="11" name="Straight Connector 10"/>
          <p:cNvCxnSpPr/>
          <p:nvPr/>
        </p:nvCxnSpPr>
        <p:spPr>
          <a:xfrm>
            <a:off x="560439" y="1034407"/>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8039" y="90821"/>
            <a:ext cx="8305799" cy="830997"/>
          </a:xfrm>
          <a:prstGeom prst="rect">
            <a:avLst/>
          </a:prstGeom>
          <a:noFill/>
        </p:spPr>
        <p:txBody>
          <a:bodyPr wrap="square" rtlCol="0">
            <a:spAutoFit/>
          </a:bodyPr>
          <a:lstStyle/>
          <a:p>
            <a:pPr algn="ctr"/>
            <a:r>
              <a:rPr lang="en-US" sz="4800" dirty="0" smtClean="0">
                <a:solidFill>
                  <a:schemeClr val="accent5">
                    <a:lumMod val="50000"/>
                  </a:schemeClr>
                </a:solidFill>
              </a:rPr>
              <a:t>Stronger Neighborhoods</a:t>
            </a:r>
            <a:endParaRPr lang="en-US" sz="3600" dirty="0">
              <a:solidFill>
                <a:schemeClr val="accent5">
                  <a:lumMod val="50000"/>
                </a:schemeClr>
              </a:solidFill>
            </a:endParaRPr>
          </a:p>
        </p:txBody>
      </p:sp>
      <p:pic>
        <p:nvPicPr>
          <p:cNvPr id="10" name="Picture 9"/>
          <p:cNvPicPr>
            <a:picLocks noChangeAspect="1"/>
          </p:cNvPicPr>
          <p:nvPr/>
        </p:nvPicPr>
        <p:blipFill rotWithShape="1">
          <a:blip r:embed="rId5">
            <a:clrChange>
              <a:clrFrom>
                <a:srgbClr val="C3C3C3"/>
              </a:clrFrom>
              <a:clrTo>
                <a:srgbClr val="C3C3C3">
                  <a:alpha val="0"/>
                </a:srgbClr>
              </a:clrTo>
            </a:clrChange>
            <a:extLst>
              <a:ext uri="{28A0092B-C50C-407E-A947-70E740481C1C}">
                <a14:useLocalDpi xmlns:a14="http://schemas.microsoft.com/office/drawing/2010/main" val="0"/>
              </a:ext>
            </a:extLst>
          </a:blip>
          <a:srcRect l="52599" r="27765"/>
          <a:stretch/>
        </p:blipFill>
        <p:spPr>
          <a:xfrm>
            <a:off x="444910" y="110482"/>
            <a:ext cx="935169" cy="914400"/>
          </a:xfrm>
          <a:prstGeom prst="rect">
            <a:avLst/>
          </a:prstGeom>
        </p:spPr>
      </p:pic>
      <p:pic>
        <p:nvPicPr>
          <p:cNvPr id="4" name="Picture 3"/>
          <p:cNvPicPr>
            <a:picLocks noChangeAspect="1"/>
          </p:cNvPicPr>
          <p:nvPr/>
        </p:nvPicPr>
        <p:blipFill>
          <a:blip r:embed="rId6"/>
          <a:stretch>
            <a:fillRect/>
          </a:stretch>
        </p:blipFill>
        <p:spPr>
          <a:xfrm>
            <a:off x="6440744" y="3960901"/>
            <a:ext cx="2286000" cy="238125"/>
          </a:xfrm>
          <a:prstGeom prst="rect">
            <a:avLst/>
          </a:prstGeom>
        </p:spPr>
      </p:pic>
      <p:pic>
        <p:nvPicPr>
          <p:cNvPr id="6" name="Picture 5"/>
          <p:cNvPicPr>
            <a:picLocks noChangeAspect="1"/>
          </p:cNvPicPr>
          <p:nvPr/>
        </p:nvPicPr>
        <p:blipFill>
          <a:blip r:embed="rId7"/>
          <a:stretch>
            <a:fillRect/>
          </a:stretch>
        </p:blipFill>
        <p:spPr>
          <a:xfrm>
            <a:off x="6385438" y="1510733"/>
            <a:ext cx="2381250" cy="255134"/>
          </a:xfrm>
          <a:prstGeom prst="rect">
            <a:avLst/>
          </a:prstGeom>
        </p:spPr>
      </p:pic>
      <p:pic>
        <p:nvPicPr>
          <p:cNvPr id="7" name="Picture 6"/>
          <p:cNvPicPr>
            <a:picLocks noChangeAspect="1"/>
          </p:cNvPicPr>
          <p:nvPr/>
        </p:nvPicPr>
        <p:blipFill>
          <a:blip r:embed="rId8"/>
          <a:stretch>
            <a:fillRect/>
          </a:stretch>
        </p:blipFill>
        <p:spPr>
          <a:xfrm>
            <a:off x="6386512" y="2069538"/>
            <a:ext cx="2466975" cy="660588"/>
          </a:xfrm>
          <a:prstGeom prst="rect">
            <a:avLst/>
          </a:prstGeom>
        </p:spPr>
      </p:pic>
      <p:pic>
        <p:nvPicPr>
          <p:cNvPr id="8" name="Picture 7"/>
          <p:cNvPicPr>
            <a:picLocks noChangeAspect="1"/>
          </p:cNvPicPr>
          <p:nvPr/>
        </p:nvPicPr>
        <p:blipFill>
          <a:blip r:embed="rId9"/>
          <a:stretch>
            <a:fillRect/>
          </a:stretch>
        </p:blipFill>
        <p:spPr>
          <a:xfrm>
            <a:off x="6636160" y="2750060"/>
            <a:ext cx="2038350" cy="180975"/>
          </a:xfrm>
          <a:prstGeom prst="rect">
            <a:avLst/>
          </a:prstGeom>
        </p:spPr>
      </p:pic>
      <p:pic>
        <p:nvPicPr>
          <p:cNvPr id="14" name="Picture 13"/>
          <p:cNvPicPr>
            <a:picLocks noChangeAspect="1"/>
          </p:cNvPicPr>
          <p:nvPr/>
        </p:nvPicPr>
        <p:blipFill>
          <a:blip r:embed="rId10"/>
          <a:stretch>
            <a:fillRect/>
          </a:stretch>
        </p:blipFill>
        <p:spPr>
          <a:xfrm>
            <a:off x="6450576" y="3037253"/>
            <a:ext cx="2343150" cy="796216"/>
          </a:xfrm>
          <a:prstGeom prst="rect">
            <a:avLst/>
          </a:prstGeom>
        </p:spPr>
      </p:pic>
      <p:sp>
        <p:nvSpPr>
          <p:cNvPr id="16" name="TextBox 15"/>
          <p:cNvSpPr txBox="1"/>
          <p:nvPr/>
        </p:nvSpPr>
        <p:spPr>
          <a:xfrm>
            <a:off x="111597" y="4957200"/>
            <a:ext cx="8898681" cy="1200329"/>
          </a:xfrm>
          <a:prstGeom prst="rect">
            <a:avLst/>
          </a:prstGeom>
          <a:noFill/>
        </p:spPr>
        <p:txBody>
          <a:bodyPr wrap="square" rtlCol="0">
            <a:spAutoFit/>
          </a:bodyPr>
          <a:lstStyle/>
          <a:p>
            <a:pPr marL="342900" indent="-342900">
              <a:buFont typeface="Wingdings" panose="05000000000000000000" pitchFamily="2" charset="2"/>
              <a:buChar char="ü"/>
            </a:pPr>
            <a:r>
              <a:rPr lang="en-US" sz="2400" dirty="0" smtClean="0"/>
              <a:t>Number of permits, especially residential, has been increasing.</a:t>
            </a:r>
          </a:p>
          <a:p>
            <a:pPr marL="342900" indent="-342900">
              <a:buFont typeface="Wingdings" panose="05000000000000000000" pitchFamily="2" charset="2"/>
              <a:buChar char="ü"/>
            </a:pPr>
            <a:r>
              <a:rPr lang="en-US" sz="2400" dirty="0" smtClean="0"/>
              <a:t>Use of sustainable transportation, especially walking and biking, is increasing.</a:t>
            </a:r>
            <a:endParaRPr lang="en-US" sz="2400" dirty="0"/>
          </a:p>
        </p:txBody>
      </p:sp>
    </p:spTree>
    <p:extLst>
      <p:ext uri="{BB962C8B-B14F-4D97-AF65-F5344CB8AC3E}">
        <p14:creationId xmlns:p14="http://schemas.microsoft.com/office/powerpoint/2010/main" val="3075528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19953" y="1143000"/>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52500" y="152400"/>
            <a:ext cx="7162800" cy="830997"/>
          </a:xfrm>
          <a:prstGeom prst="rect">
            <a:avLst/>
          </a:prstGeom>
          <a:noFill/>
        </p:spPr>
        <p:txBody>
          <a:bodyPr wrap="square" rtlCol="0">
            <a:spAutoFit/>
          </a:bodyPr>
          <a:lstStyle/>
          <a:p>
            <a:pPr algn="ctr"/>
            <a:r>
              <a:rPr lang="en-US" sz="4800" dirty="0" smtClean="0">
                <a:solidFill>
                  <a:schemeClr val="accent5">
                    <a:lumMod val="50000"/>
                  </a:schemeClr>
                </a:solidFill>
              </a:rPr>
              <a:t>CLS Cost Drivers</a:t>
            </a:r>
            <a:endParaRPr lang="en-US" sz="4800" dirty="0">
              <a:solidFill>
                <a:schemeClr val="accent5">
                  <a:lumMod val="50000"/>
                </a:schemeClr>
              </a:solidFill>
            </a:endParaRPr>
          </a:p>
        </p:txBody>
      </p:sp>
      <p:sp>
        <p:nvSpPr>
          <p:cNvPr id="2" name="TextBox 1"/>
          <p:cNvSpPr txBox="1"/>
          <p:nvPr/>
        </p:nvSpPr>
        <p:spPr>
          <a:xfrm>
            <a:off x="2743200" y="2438400"/>
            <a:ext cx="4495800" cy="369332"/>
          </a:xfrm>
          <a:prstGeom prst="rect">
            <a:avLst/>
          </a:prstGeom>
          <a:noFill/>
        </p:spPr>
        <p:txBody>
          <a:bodyPr wrap="square" rtlCol="0">
            <a:spAutoFit/>
          </a:bodyPr>
          <a:lstStyle/>
          <a:p>
            <a:r>
              <a:rPr lang="en-US" dirty="0" smtClean="0"/>
              <a:t>Infographic</a:t>
            </a:r>
            <a:endParaRPr lang="en-US" dirty="0"/>
          </a:p>
        </p:txBody>
      </p:sp>
      <p:pic>
        <p:nvPicPr>
          <p:cNvPr id="4" name="Picture 3"/>
          <p:cNvPicPr>
            <a:picLocks noChangeAspect="1"/>
          </p:cNvPicPr>
          <p:nvPr/>
        </p:nvPicPr>
        <p:blipFill rotWithShape="1">
          <a:blip r:embed="rId3"/>
          <a:srcRect l="1523" r="2569"/>
          <a:stretch/>
        </p:blipFill>
        <p:spPr>
          <a:xfrm>
            <a:off x="304800" y="53565"/>
            <a:ext cx="8534400" cy="6750870"/>
          </a:xfrm>
          <a:prstGeom prst="rect">
            <a:avLst/>
          </a:prstGeom>
        </p:spPr>
      </p:pic>
      <p:sp>
        <p:nvSpPr>
          <p:cNvPr id="3" name="Slide Number Placeholder 2"/>
          <p:cNvSpPr>
            <a:spLocks noGrp="1"/>
          </p:cNvSpPr>
          <p:nvPr>
            <p:ph type="sldNum" sz="quarter" idx="12"/>
          </p:nvPr>
        </p:nvSpPr>
        <p:spPr/>
        <p:txBody>
          <a:bodyPr/>
          <a:lstStyle/>
          <a:p>
            <a:fld id="{8B34548A-DD63-4BF3-AE1A-ED3F76884619}" type="slidenum">
              <a:rPr lang="en-US" smtClean="0"/>
              <a:t>7</a:t>
            </a:fld>
            <a:endParaRPr lang="en-US" dirty="0"/>
          </a:p>
        </p:txBody>
      </p:sp>
    </p:spTree>
    <p:extLst>
      <p:ext uri="{BB962C8B-B14F-4D97-AF65-F5344CB8AC3E}">
        <p14:creationId xmlns:p14="http://schemas.microsoft.com/office/powerpoint/2010/main" val="17299202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34548A-DD63-4BF3-AE1A-ED3F76884619}" type="slidenum">
              <a:rPr lang="en-US" smtClean="0"/>
              <a:t>70</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cxnSp>
        <p:nvCxnSpPr>
          <p:cNvPr id="11" name="Straight Connector 10"/>
          <p:cNvCxnSpPr/>
          <p:nvPr/>
        </p:nvCxnSpPr>
        <p:spPr>
          <a:xfrm>
            <a:off x="560439" y="1034407"/>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8039" y="90821"/>
            <a:ext cx="8305799" cy="830997"/>
          </a:xfrm>
          <a:prstGeom prst="rect">
            <a:avLst/>
          </a:prstGeom>
          <a:noFill/>
        </p:spPr>
        <p:txBody>
          <a:bodyPr wrap="square" rtlCol="0">
            <a:spAutoFit/>
          </a:bodyPr>
          <a:lstStyle/>
          <a:p>
            <a:pPr algn="ctr"/>
            <a:r>
              <a:rPr lang="en-US" sz="4800" dirty="0" smtClean="0">
                <a:solidFill>
                  <a:schemeClr val="accent5">
                    <a:lumMod val="50000"/>
                  </a:schemeClr>
                </a:solidFill>
              </a:rPr>
              <a:t>Stronger Neighborhoods</a:t>
            </a:r>
            <a:endParaRPr lang="en-US" sz="3600" dirty="0">
              <a:solidFill>
                <a:schemeClr val="accent5">
                  <a:lumMod val="50000"/>
                </a:schemeClr>
              </a:solidFill>
            </a:endParaRPr>
          </a:p>
        </p:txBody>
      </p:sp>
      <p:pic>
        <p:nvPicPr>
          <p:cNvPr id="10" name="Picture 9"/>
          <p:cNvPicPr>
            <a:picLocks noChangeAspect="1"/>
          </p:cNvPicPr>
          <p:nvPr/>
        </p:nvPicPr>
        <p:blipFill rotWithShape="1">
          <a:blip r:embed="rId4">
            <a:clrChange>
              <a:clrFrom>
                <a:srgbClr val="C3C3C3"/>
              </a:clrFrom>
              <a:clrTo>
                <a:srgbClr val="C3C3C3">
                  <a:alpha val="0"/>
                </a:srgbClr>
              </a:clrTo>
            </a:clrChange>
            <a:extLst>
              <a:ext uri="{28A0092B-C50C-407E-A947-70E740481C1C}">
                <a14:useLocalDpi xmlns:a14="http://schemas.microsoft.com/office/drawing/2010/main" val="0"/>
              </a:ext>
            </a:extLst>
          </a:blip>
          <a:srcRect l="52599" r="27765"/>
          <a:stretch/>
        </p:blipFill>
        <p:spPr>
          <a:xfrm>
            <a:off x="444910" y="110482"/>
            <a:ext cx="935169" cy="914400"/>
          </a:xfrm>
          <a:prstGeom prst="rect">
            <a:avLst/>
          </a:prstGeom>
        </p:spPr>
      </p:pic>
      <p:sp>
        <p:nvSpPr>
          <p:cNvPr id="8" name="Rectangle 7"/>
          <p:cNvSpPr/>
          <p:nvPr/>
        </p:nvSpPr>
        <p:spPr>
          <a:xfrm>
            <a:off x="92176" y="1240669"/>
            <a:ext cx="9024785" cy="4375557"/>
          </a:xfrm>
          <a:prstGeom prst="rect">
            <a:avLst/>
          </a:prstGeom>
        </p:spPr>
        <p:txBody>
          <a:bodyPr wrap="square">
            <a:spAutoFit/>
          </a:bodyPr>
          <a:lstStyle/>
          <a:p>
            <a:pPr marL="342900" marR="0" lvl="0" indent="-342900">
              <a:spcBef>
                <a:spcPts val="0"/>
              </a:spcBef>
              <a:spcAft>
                <a:spcPts val="500"/>
              </a:spcAft>
              <a:buSzPct val="100000"/>
              <a:buFont typeface="Wingdings" panose="05000000000000000000" pitchFamily="2" charset="2"/>
              <a:buChar char="Ø"/>
              <a:tabLst>
                <a:tab pos="457200" algn="l"/>
              </a:tabLst>
            </a:pPr>
            <a:endParaRPr lang="en-US" sz="500" dirty="0" smtClean="0">
              <a:latin typeface="Calibri" panose="020F0502020204030204" pitchFamily="34" charset="0"/>
              <a:ea typeface="Times New Roman" panose="02020603050405020304" pitchFamily="18" charset="0"/>
            </a:endParaRPr>
          </a:p>
          <a:p>
            <a:pPr marL="342900" marR="0" lvl="0" indent="-342900">
              <a:spcBef>
                <a:spcPts val="0"/>
              </a:spcBef>
              <a:spcAft>
                <a:spcPts val="500"/>
              </a:spcAft>
              <a:buSzPct val="100000"/>
              <a:buFont typeface="Wingdings" panose="05000000000000000000" pitchFamily="2" charset="2"/>
              <a:buChar char="Ø"/>
              <a:tabLst>
                <a:tab pos="457200" algn="l"/>
              </a:tabLst>
            </a:pPr>
            <a:r>
              <a:rPr lang="en-US" sz="2000" dirty="0" smtClean="0">
                <a:latin typeface="Calibri" panose="020F0502020204030204" pitchFamily="34" charset="0"/>
                <a:ea typeface="Times New Roman" panose="02020603050405020304" pitchFamily="18" charset="0"/>
              </a:rPr>
              <a:t>Use table games aid to fund operations for new and expanded recreation centers.</a:t>
            </a:r>
          </a:p>
          <a:p>
            <a:pPr marL="342900" marR="0" lvl="0" indent="-342900">
              <a:spcBef>
                <a:spcPts val="0"/>
              </a:spcBef>
              <a:spcAft>
                <a:spcPts val="500"/>
              </a:spcAft>
              <a:buSzPct val="100000"/>
              <a:buFont typeface="Wingdings" panose="05000000000000000000" pitchFamily="2" charset="2"/>
              <a:buChar char="Ø"/>
              <a:tabLst>
                <a:tab pos="457200" algn="l"/>
              </a:tabLst>
            </a:pPr>
            <a:r>
              <a:rPr lang="en-US" sz="2000" dirty="0" smtClean="0">
                <a:latin typeface="Calibri" panose="020F0502020204030204" pitchFamily="34" charset="0"/>
                <a:ea typeface="Times New Roman" panose="02020603050405020304" pitchFamily="18" charset="0"/>
              </a:rPr>
              <a:t>Continue free summer camps.</a:t>
            </a:r>
          </a:p>
          <a:p>
            <a:pPr marL="342900" marR="0" lvl="0" indent="-342900">
              <a:spcBef>
                <a:spcPts val="0"/>
              </a:spcBef>
              <a:spcAft>
                <a:spcPts val="500"/>
              </a:spcAft>
              <a:buSzPct val="100000"/>
              <a:buFont typeface="Wingdings" panose="05000000000000000000" pitchFamily="2" charset="2"/>
              <a:buChar char="Ø"/>
              <a:tabLst>
                <a:tab pos="457200" algn="l"/>
              </a:tabLst>
            </a:pPr>
            <a:r>
              <a:rPr lang="en-US" sz="2000" dirty="0" smtClean="0">
                <a:latin typeface="Calibri" panose="020F0502020204030204" pitchFamily="34" charset="0"/>
                <a:ea typeface="Times New Roman" panose="02020603050405020304" pitchFamily="18" charset="0"/>
              </a:rPr>
              <a:t>Support </a:t>
            </a:r>
            <a:r>
              <a:rPr lang="en-US" sz="2000" dirty="0">
                <a:latin typeface="Calibri" panose="020F0502020204030204" pitchFamily="34" charset="0"/>
                <a:ea typeface="Times New Roman" panose="02020603050405020304" pitchFamily="18" charset="0"/>
              </a:rPr>
              <a:t>current levels of vacant property cleaning and boarding, including </a:t>
            </a:r>
            <a:r>
              <a:rPr lang="en-US" sz="2000" dirty="0" smtClean="0">
                <a:latin typeface="Calibri" panose="020F0502020204030204" pitchFamily="34" charset="0"/>
                <a:ea typeface="Times New Roman" panose="02020603050405020304" pitchFamily="18" charset="0"/>
              </a:rPr>
              <a:t>support for </a:t>
            </a:r>
            <a:r>
              <a:rPr lang="en-US" sz="2000" dirty="0">
                <a:latin typeface="Calibri" panose="020F0502020204030204" pitchFamily="34" charset="0"/>
                <a:ea typeface="Times New Roman" panose="02020603050405020304" pitchFamily="18" charset="0"/>
              </a:rPr>
              <a:t>Mayor’s Crime and Grime initiative</a:t>
            </a:r>
            <a:r>
              <a:rPr lang="en-US" sz="2000" dirty="0" smtClean="0">
                <a:latin typeface="Calibri" panose="020F0502020204030204" pitchFamily="34" charset="0"/>
                <a:ea typeface="Times New Roman" panose="02020603050405020304" pitchFamily="18" charset="0"/>
              </a:rPr>
              <a:t>.</a:t>
            </a:r>
          </a:p>
          <a:p>
            <a:pPr marL="342900" marR="0" lvl="0" indent="-342900">
              <a:spcBef>
                <a:spcPts val="0"/>
              </a:spcBef>
              <a:spcAft>
                <a:spcPts val="500"/>
              </a:spcAft>
              <a:buSzPct val="100000"/>
              <a:buFont typeface="Wingdings" panose="05000000000000000000" pitchFamily="2" charset="2"/>
              <a:buChar char="Ø"/>
              <a:tabLst>
                <a:tab pos="457200" algn="l"/>
              </a:tabLst>
            </a:pPr>
            <a:r>
              <a:rPr lang="en-US" sz="2000" dirty="0" smtClean="0">
                <a:latin typeface="Calibri" panose="020F0502020204030204" pitchFamily="34" charset="0"/>
                <a:ea typeface="Times New Roman" panose="02020603050405020304" pitchFamily="18" charset="0"/>
              </a:rPr>
              <a:t>Continue $10 million in City funding for demolition and relocation. </a:t>
            </a:r>
          </a:p>
          <a:p>
            <a:pPr marL="342900" marR="0" lvl="0" indent="-342900">
              <a:spcBef>
                <a:spcPts val="0"/>
              </a:spcBef>
              <a:spcAft>
                <a:spcPts val="500"/>
              </a:spcAft>
              <a:buSzPct val="100000"/>
              <a:buFont typeface="Wingdings" panose="05000000000000000000" pitchFamily="2" charset="2"/>
              <a:buChar char="Ø"/>
              <a:tabLst>
                <a:tab pos="457200" algn="l"/>
              </a:tabLst>
            </a:pPr>
            <a:r>
              <a:rPr lang="en-US" sz="2000" dirty="0" smtClean="0">
                <a:latin typeface="Calibri" panose="020F0502020204030204" pitchFamily="34" charset="0"/>
                <a:ea typeface="Times New Roman" panose="02020603050405020304" pitchFamily="18" charset="0"/>
              </a:rPr>
              <a:t>Fully fund Circulator service and bus replacement through increase in parking tax from 20% to 24%.</a:t>
            </a:r>
          </a:p>
          <a:p>
            <a:pPr marL="342900" indent="-342900">
              <a:spcAft>
                <a:spcPts val="500"/>
              </a:spcAft>
              <a:buSzPct val="100000"/>
              <a:buFont typeface="Wingdings" panose="05000000000000000000" pitchFamily="2" charset="2"/>
              <a:buChar char="Ø"/>
              <a:tabLst>
                <a:tab pos="457200" algn="l"/>
              </a:tabLst>
            </a:pPr>
            <a:r>
              <a:rPr lang="en-US" sz="2000" dirty="0">
                <a:latin typeface="Calibri" panose="020F0502020204030204" pitchFamily="34" charset="0"/>
                <a:ea typeface="Times New Roman" panose="02020603050405020304" pitchFamily="18" charset="0"/>
              </a:rPr>
              <a:t>Reduction in one-time funding provided to Community Action Centers in FY16 due to loss of approximately $668K of State CSBG funding. </a:t>
            </a:r>
            <a:endParaRPr lang="en-US" sz="2000" dirty="0" smtClean="0">
              <a:latin typeface="Calibri" panose="020F0502020204030204" pitchFamily="34" charset="0"/>
              <a:ea typeface="Times New Roman" panose="02020603050405020304" pitchFamily="18" charset="0"/>
            </a:endParaRPr>
          </a:p>
          <a:p>
            <a:pPr marL="342900" marR="0" lvl="0" indent="-342900">
              <a:spcBef>
                <a:spcPts val="0"/>
              </a:spcBef>
              <a:spcAft>
                <a:spcPts val="500"/>
              </a:spcAft>
              <a:buSzPct val="100000"/>
              <a:buFont typeface="Wingdings" panose="05000000000000000000" pitchFamily="2" charset="2"/>
              <a:buChar char="Ø"/>
              <a:tabLst>
                <a:tab pos="457200" algn="l"/>
              </a:tabLst>
            </a:pPr>
            <a:r>
              <a:rPr lang="en-US" sz="2000" dirty="0" smtClean="0">
                <a:effectLst/>
                <a:latin typeface="Calibri" panose="020F0502020204030204" pitchFamily="34" charset="0"/>
                <a:ea typeface="Times New Roman" panose="02020603050405020304" pitchFamily="18" charset="0"/>
              </a:rPr>
              <a:t>Direct Mailing Dataset will allow quick identification of vacant buildings and improve billing and mailing efforts across agencies ($21K).</a:t>
            </a:r>
          </a:p>
          <a:p>
            <a:pPr marL="342900" marR="0" lvl="0" indent="-342900">
              <a:spcBef>
                <a:spcPts val="0"/>
              </a:spcBef>
              <a:spcAft>
                <a:spcPts val="500"/>
              </a:spcAft>
              <a:buSzPct val="100000"/>
              <a:buFont typeface="Wingdings" panose="05000000000000000000" pitchFamily="2" charset="2"/>
              <a:buChar char="Ø"/>
              <a:tabLst>
                <a:tab pos="457200" algn="l"/>
              </a:tabLst>
            </a:pPr>
            <a:r>
              <a:rPr lang="en-US" sz="2000" dirty="0" smtClean="0">
                <a:latin typeface="Calibri" panose="020F0502020204030204" pitchFamily="34" charset="0"/>
                <a:ea typeface="Times New Roman" panose="02020603050405020304" pitchFamily="18" charset="0"/>
              </a:rPr>
              <a:t>Upgrade Park Maintenance positions to higher skill levels ($80K).</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59974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34548A-DD63-4BF3-AE1A-ED3F76884619}" type="slidenum">
              <a:rPr lang="en-US" smtClean="0"/>
              <a:t>71</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cxnSp>
        <p:nvCxnSpPr>
          <p:cNvPr id="11" name="Straight Connector 10"/>
          <p:cNvCxnSpPr/>
          <p:nvPr/>
        </p:nvCxnSpPr>
        <p:spPr>
          <a:xfrm>
            <a:off x="560439" y="1034407"/>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8039" y="90821"/>
            <a:ext cx="8305799" cy="830997"/>
          </a:xfrm>
          <a:prstGeom prst="rect">
            <a:avLst/>
          </a:prstGeom>
          <a:noFill/>
        </p:spPr>
        <p:txBody>
          <a:bodyPr wrap="square" rtlCol="0">
            <a:spAutoFit/>
          </a:bodyPr>
          <a:lstStyle/>
          <a:p>
            <a:pPr algn="ctr"/>
            <a:r>
              <a:rPr lang="en-US" sz="4800" dirty="0" smtClean="0">
                <a:solidFill>
                  <a:schemeClr val="accent5">
                    <a:lumMod val="50000"/>
                  </a:schemeClr>
                </a:solidFill>
              </a:rPr>
              <a:t>Growing Economy</a:t>
            </a:r>
            <a:endParaRPr lang="en-US" sz="3600" dirty="0">
              <a:solidFill>
                <a:schemeClr val="accent5">
                  <a:lumMod val="50000"/>
                </a:schemeClr>
              </a:solidFill>
            </a:endParaRPr>
          </a:p>
        </p:txBody>
      </p:sp>
      <p:pic>
        <p:nvPicPr>
          <p:cNvPr id="10" name="Picture 9"/>
          <p:cNvPicPr>
            <a:picLocks noChangeAspect="1"/>
          </p:cNvPicPr>
          <p:nvPr/>
        </p:nvPicPr>
        <p:blipFill rotWithShape="1">
          <a:blip r:embed="rId4">
            <a:clrChange>
              <a:clrFrom>
                <a:srgbClr val="C3C3C3"/>
              </a:clrFrom>
              <a:clrTo>
                <a:srgbClr val="C3C3C3">
                  <a:alpha val="0"/>
                </a:srgbClr>
              </a:clrTo>
            </a:clrChange>
            <a:extLst>
              <a:ext uri="{28A0092B-C50C-407E-A947-70E740481C1C}">
                <a14:useLocalDpi xmlns:a14="http://schemas.microsoft.com/office/drawing/2010/main" val="0"/>
              </a:ext>
            </a:extLst>
          </a:blip>
          <a:srcRect l="78194"/>
          <a:stretch/>
        </p:blipFill>
        <p:spPr>
          <a:xfrm>
            <a:off x="1219200" y="80985"/>
            <a:ext cx="1038541" cy="914400"/>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4105394754"/>
              </p:ext>
            </p:extLst>
          </p:nvPr>
        </p:nvGraphicFramePr>
        <p:xfrm>
          <a:off x="408039" y="1301758"/>
          <a:ext cx="8431162" cy="2508242"/>
        </p:xfrm>
        <a:graphic>
          <a:graphicData uri="http://schemas.openxmlformats.org/drawingml/2006/table">
            <a:tbl>
              <a:tblPr firstRow="1" bandRow="1">
                <a:tableStyleId>{5940675A-B579-460E-94D1-54222C63F5DA}</a:tableStyleId>
              </a:tblPr>
              <a:tblGrid>
                <a:gridCol w="5459361"/>
                <a:gridCol w="2971801"/>
              </a:tblGrid>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2060"/>
                          </a:solidFill>
                        </a:rPr>
                        <a:t>City Resident Employment Rate</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080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2060"/>
                          </a:solidFill>
                        </a:rPr>
                        <a:t>Total Number of Jobs in The</a:t>
                      </a:r>
                      <a:r>
                        <a:rPr lang="en-US" sz="1600" baseline="0" dirty="0" smtClean="0">
                          <a:solidFill>
                            <a:srgbClr val="002060"/>
                          </a:solidFill>
                        </a:rPr>
                        <a:t> City of Baltimore</a:t>
                      </a:r>
                      <a:endParaRPr lang="en-US" sz="1600" dirty="0" smtClean="0">
                        <a:solidFill>
                          <a:srgbClr val="002060"/>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14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2060"/>
                          </a:solidFill>
                        </a:rPr>
                        <a:t>Total Number of Visitors to Baltimore</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pic>
        <p:nvPicPr>
          <p:cNvPr id="2" name="Picture 1"/>
          <p:cNvPicPr>
            <a:picLocks noChangeAspect="1"/>
          </p:cNvPicPr>
          <p:nvPr/>
        </p:nvPicPr>
        <p:blipFill>
          <a:blip r:embed="rId5"/>
          <a:stretch>
            <a:fillRect/>
          </a:stretch>
        </p:blipFill>
        <p:spPr>
          <a:xfrm>
            <a:off x="6019800" y="1447800"/>
            <a:ext cx="2776538" cy="416140"/>
          </a:xfrm>
          <a:prstGeom prst="rect">
            <a:avLst/>
          </a:prstGeom>
        </p:spPr>
      </p:pic>
      <p:pic>
        <p:nvPicPr>
          <p:cNvPr id="4" name="Picture 3"/>
          <p:cNvPicPr>
            <a:picLocks noChangeAspect="1"/>
          </p:cNvPicPr>
          <p:nvPr/>
        </p:nvPicPr>
        <p:blipFill>
          <a:blip r:embed="rId6"/>
          <a:stretch>
            <a:fillRect/>
          </a:stretch>
        </p:blipFill>
        <p:spPr>
          <a:xfrm>
            <a:off x="5922169" y="2277332"/>
            <a:ext cx="2971800" cy="453325"/>
          </a:xfrm>
          <a:prstGeom prst="rect">
            <a:avLst/>
          </a:prstGeom>
        </p:spPr>
      </p:pic>
      <p:pic>
        <p:nvPicPr>
          <p:cNvPr id="5" name="Picture 4"/>
          <p:cNvPicPr>
            <a:picLocks noChangeAspect="1"/>
          </p:cNvPicPr>
          <p:nvPr/>
        </p:nvPicPr>
        <p:blipFill>
          <a:blip r:embed="rId7"/>
          <a:stretch>
            <a:fillRect/>
          </a:stretch>
        </p:blipFill>
        <p:spPr>
          <a:xfrm>
            <a:off x="6343215" y="2971800"/>
            <a:ext cx="2397662" cy="771525"/>
          </a:xfrm>
          <a:prstGeom prst="rect">
            <a:avLst/>
          </a:prstGeom>
        </p:spPr>
      </p:pic>
      <p:sp>
        <p:nvSpPr>
          <p:cNvPr id="13" name="TextBox 12"/>
          <p:cNvSpPr txBox="1"/>
          <p:nvPr/>
        </p:nvSpPr>
        <p:spPr>
          <a:xfrm>
            <a:off x="245319" y="4235237"/>
            <a:ext cx="8898681" cy="1200329"/>
          </a:xfrm>
          <a:prstGeom prst="rect">
            <a:avLst/>
          </a:prstGeom>
          <a:noFill/>
        </p:spPr>
        <p:txBody>
          <a:bodyPr wrap="square" rtlCol="0">
            <a:spAutoFit/>
          </a:bodyPr>
          <a:lstStyle/>
          <a:p>
            <a:pPr marL="342900" indent="-342900">
              <a:buFont typeface="Wingdings" panose="05000000000000000000" pitchFamily="2" charset="2"/>
              <a:buChar char="ü"/>
            </a:pPr>
            <a:r>
              <a:rPr lang="en-US" sz="2400" dirty="0" smtClean="0"/>
              <a:t>Employment rate measures percent of residents age 16-64 who are employed, and has been level over the past couple years.</a:t>
            </a:r>
          </a:p>
          <a:p>
            <a:pPr marL="342900" indent="-342900">
              <a:buFont typeface="Wingdings" panose="05000000000000000000" pitchFamily="2" charset="2"/>
              <a:buChar char="ü"/>
            </a:pPr>
            <a:r>
              <a:rPr lang="en-US" sz="2400" dirty="0" smtClean="0"/>
              <a:t>Total number of jobs has been steadily increasing since 2011.</a:t>
            </a:r>
          </a:p>
        </p:txBody>
      </p:sp>
    </p:spTree>
    <p:extLst>
      <p:ext uri="{BB962C8B-B14F-4D97-AF65-F5344CB8AC3E}">
        <p14:creationId xmlns:p14="http://schemas.microsoft.com/office/powerpoint/2010/main" val="5552361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34548A-DD63-4BF3-AE1A-ED3F76884619}" type="slidenum">
              <a:rPr lang="en-US" smtClean="0"/>
              <a:t>72</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cxnSp>
        <p:nvCxnSpPr>
          <p:cNvPr id="11" name="Straight Connector 10"/>
          <p:cNvCxnSpPr/>
          <p:nvPr/>
        </p:nvCxnSpPr>
        <p:spPr>
          <a:xfrm>
            <a:off x="560439" y="1034407"/>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8039" y="90821"/>
            <a:ext cx="8305799" cy="830997"/>
          </a:xfrm>
          <a:prstGeom prst="rect">
            <a:avLst/>
          </a:prstGeom>
          <a:noFill/>
        </p:spPr>
        <p:txBody>
          <a:bodyPr wrap="square" rtlCol="0">
            <a:spAutoFit/>
          </a:bodyPr>
          <a:lstStyle/>
          <a:p>
            <a:pPr algn="ctr"/>
            <a:r>
              <a:rPr lang="en-US" sz="4800" dirty="0" smtClean="0">
                <a:solidFill>
                  <a:schemeClr val="accent5">
                    <a:lumMod val="50000"/>
                  </a:schemeClr>
                </a:solidFill>
              </a:rPr>
              <a:t>Growing Economy</a:t>
            </a:r>
            <a:endParaRPr lang="en-US" sz="3600" dirty="0">
              <a:solidFill>
                <a:schemeClr val="accent5">
                  <a:lumMod val="50000"/>
                </a:schemeClr>
              </a:solidFill>
            </a:endParaRPr>
          </a:p>
        </p:txBody>
      </p:sp>
      <p:pic>
        <p:nvPicPr>
          <p:cNvPr id="10" name="Picture 9"/>
          <p:cNvPicPr>
            <a:picLocks noChangeAspect="1"/>
          </p:cNvPicPr>
          <p:nvPr/>
        </p:nvPicPr>
        <p:blipFill rotWithShape="1">
          <a:blip r:embed="rId4">
            <a:clrChange>
              <a:clrFrom>
                <a:srgbClr val="C3C3C3"/>
              </a:clrFrom>
              <a:clrTo>
                <a:srgbClr val="C3C3C3">
                  <a:alpha val="0"/>
                </a:srgbClr>
              </a:clrTo>
            </a:clrChange>
            <a:extLst>
              <a:ext uri="{28A0092B-C50C-407E-A947-70E740481C1C}">
                <a14:useLocalDpi xmlns:a14="http://schemas.microsoft.com/office/drawing/2010/main" val="0"/>
              </a:ext>
            </a:extLst>
          </a:blip>
          <a:srcRect l="78194"/>
          <a:stretch/>
        </p:blipFill>
        <p:spPr>
          <a:xfrm>
            <a:off x="1219200" y="80985"/>
            <a:ext cx="1038541" cy="914400"/>
          </a:xfrm>
          <a:prstGeom prst="rect">
            <a:avLst/>
          </a:prstGeom>
        </p:spPr>
      </p:pic>
      <p:sp>
        <p:nvSpPr>
          <p:cNvPr id="8" name="Rectangle 7"/>
          <p:cNvSpPr/>
          <p:nvPr/>
        </p:nvSpPr>
        <p:spPr>
          <a:xfrm>
            <a:off x="68210" y="1452668"/>
            <a:ext cx="9046293" cy="3631763"/>
          </a:xfrm>
          <a:prstGeom prst="rect">
            <a:avLst/>
          </a:prstGeom>
        </p:spPr>
        <p:txBody>
          <a:bodyPr wrap="square">
            <a:spAutoFit/>
          </a:bodyPr>
          <a:lstStyle/>
          <a:p>
            <a:pPr marL="342900" marR="0" lvl="0" indent="-342900">
              <a:spcBef>
                <a:spcPts val="0"/>
              </a:spcBef>
              <a:spcAft>
                <a:spcPts val="900"/>
              </a:spcAft>
              <a:buSzPct val="100000"/>
              <a:buFont typeface="Wingdings" panose="05000000000000000000" pitchFamily="2" charset="2"/>
              <a:buChar char="Ø"/>
              <a:tabLst>
                <a:tab pos="457200" algn="l"/>
              </a:tabLst>
            </a:pPr>
            <a:r>
              <a:rPr lang="en-US" sz="2000" dirty="0">
                <a:ea typeface="Times New Roman" panose="02020603050405020304" pitchFamily="18" charset="0"/>
              </a:rPr>
              <a:t>Support current levels of service for Employment Enhancement Services, such as career one-stop centers and community job hubs, and double Bridge 2 </a:t>
            </a:r>
            <a:r>
              <a:rPr lang="en-US" sz="2000" dirty="0" smtClean="0">
                <a:ea typeface="Times New Roman" panose="02020603050405020304" pitchFamily="18" charset="0"/>
              </a:rPr>
              <a:t>Career.</a:t>
            </a:r>
          </a:p>
          <a:p>
            <a:pPr marL="342900" marR="0" lvl="0" indent="-342900">
              <a:spcBef>
                <a:spcPts val="0"/>
              </a:spcBef>
              <a:spcAft>
                <a:spcPts val="900"/>
              </a:spcAft>
              <a:buSzPct val="100000"/>
              <a:buFont typeface="Wingdings" panose="05000000000000000000" pitchFamily="2" charset="2"/>
              <a:buChar char="Ø"/>
              <a:tabLst>
                <a:tab pos="457200" algn="l"/>
              </a:tabLst>
            </a:pPr>
            <a:r>
              <a:rPr lang="en-US" sz="2000" dirty="0" smtClean="0">
                <a:ea typeface="Times New Roman" panose="02020603050405020304" pitchFamily="18" charset="0"/>
              </a:rPr>
              <a:t>Strengthen </a:t>
            </a:r>
            <a:r>
              <a:rPr lang="en-US" sz="2000" dirty="0">
                <a:ea typeface="Times New Roman" panose="02020603050405020304" pitchFamily="18" charset="0"/>
              </a:rPr>
              <a:t>small business through the Emerging Technology Center, Small Business Resource Center, Main Streets, and </a:t>
            </a:r>
            <a:r>
              <a:rPr lang="en-US" sz="2000" dirty="0" smtClean="0">
                <a:ea typeface="Times New Roman" panose="02020603050405020304" pitchFamily="18" charset="0"/>
              </a:rPr>
              <a:t>MWBOO.</a:t>
            </a:r>
          </a:p>
          <a:p>
            <a:pPr marL="342900" marR="0" lvl="0" indent="-342900">
              <a:spcBef>
                <a:spcPts val="0"/>
              </a:spcBef>
              <a:spcAft>
                <a:spcPts val="900"/>
              </a:spcAft>
              <a:buSzPct val="100000"/>
              <a:buFont typeface="Wingdings" panose="05000000000000000000" pitchFamily="2" charset="2"/>
              <a:buChar char="Ø"/>
              <a:tabLst>
                <a:tab pos="457200" algn="l"/>
              </a:tabLst>
            </a:pPr>
            <a:r>
              <a:rPr lang="en-US" sz="2000" dirty="0" smtClean="0">
                <a:ea typeface="Times New Roman" panose="02020603050405020304" pitchFamily="18" charset="0"/>
              </a:rPr>
              <a:t>Maintain </a:t>
            </a:r>
            <a:r>
              <a:rPr lang="en-US" sz="2000" dirty="0">
                <a:ea typeface="Times New Roman" panose="02020603050405020304" pitchFamily="18" charset="0"/>
              </a:rPr>
              <a:t>funding for Special Event Support and Inner </a:t>
            </a:r>
            <a:r>
              <a:rPr lang="en-US" sz="2000" dirty="0" smtClean="0">
                <a:ea typeface="Times New Roman" panose="02020603050405020304" pitchFamily="18" charset="0"/>
              </a:rPr>
              <a:t>Harbor </a:t>
            </a:r>
            <a:r>
              <a:rPr lang="en-US" sz="2000" dirty="0">
                <a:ea typeface="Times New Roman" panose="02020603050405020304" pitchFamily="18" charset="0"/>
              </a:rPr>
              <a:t>services in </a:t>
            </a:r>
            <a:r>
              <a:rPr lang="en-US" sz="2000" dirty="0" smtClean="0">
                <a:ea typeface="Times New Roman" panose="02020603050405020304" pitchFamily="18" charset="0"/>
              </a:rPr>
              <a:t>DOT.</a:t>
            </a:r>
          </a:p>
          <a:p>
            <a:pPr marL="342900" marR="0" lvl="0" indent="-342900">
              <a:spcBef>
                <a:spcPts val="0"/>
              </a:spcBef>
              <a:spcAft>
                <a:spcPts val="900"/>
              </a:spcAft>
              <a:buSzPct val="100000"/>
              <a:buFont typeface="Wingdings" panose="05000000000000000000" pitchFamily="2" charset="2"/>
              <a:buChar char="Ø"/>
              <a:tabLst>
                <a:tab pos="457200" algn="l"/>
              </a:tabLst>
            </a:pPr>
            <a:r>
              <a:rPr lang="en-US" sz="2000" dirty="0" smtClean="0">
                <a:ea typeface="Times New Roman" panose="02020603050405020304" pitchFamily="18" charset="0"/>
              </a:rPr>
              <a:t>Maintain </a:t>
            </a:r>
            <a:r>
              <a:rPr lang="en-US" sz="2000" dirty="0">
                <a:ea typeface="Times New Roman" panose="02020603050405020304" pitchFamily="18" charset="0"/>
              </a:rPr>
              <a:t>current levels of service for </a:t>
            </a:r>
            <a:r>
              <a:rPr lang="en-US" sz="2000" dirty="0" smtClean="0">
                <a:ea typeface="Times New Roman" panose="02020603050405020304" pitchFamily="18" charset="0"/>
              </a:rPr>
              <a:t>the Office of Civil Rights and Wage Enforcement.</a:t>
            </a:r>
          </a:p>
          <a:p>
            <a:pPr marL="342900" marR="0" lvl="0" indent="-342900">
              <a:spcBef>
                <a:spcPts val="0"/>
              </a:spcBef>
              <a:spcAft>
                <a:spcPts val="900"/>
              </a:spcAft>
              <a:buSzPct val="100000"/>
              <a:buFont typeface="Wingdings" panose="05000000000000000000" pitchFamily="2" charset="2"/>
              <a:buChar char="Ø"/>
              <a:tabLst>
                <a:tab pos="457200" algn="l"/>
              </a:tabLst>
            </a:pPr>
            <a:r>
              <a:rPr lang="en-US" sz="2000" dirty="0" smtClean="0">
                <a:ea typeface="Times New Roman" panose="02020603050405020304" pitchFamily="18" charset="0"/>
              </a:rPr>
              <a:t>Charge appropriate BDC overhead </a:t>
            </a:r>
            <a:r>
              <a:rPr lang="en-US" sz="2000" dirty="0">
                <a:ea typeface="Times New Roman" panose="02020603050405020304" pitchFamily="18" charset="0"/>
              </a:rPr>
              <a:t>costs to Capital </a:t>
            </a:r>
            <a:r>
              <a:rPr lang="en-US" sz="2000" dirty="0" smtClean="0">
                <a:ea typeface="Times New Roman" panose="02020603050405020304" pitchFamily="18" charset="0"/>
              </a:rPr>
              <a:t>projects.</a:t>
            </a:r>
          </a:p>
          <a:p>
            <a:pPr marL="342900" marR="0" lvl="0" indent="-342900">
              <a:spcBef>
                <a:spcPts val="0"/>
              </a:spcBef>
              <a:spcAft>
                <a:spcPts val="900"/>
              </a:spcAft>
              <a:buSzPct val="100000"/>
              <a:buFont typeface="Wingdings" panose="05000000000000000000" pitchFamily="2" charset="2"/>
              <a:buChar char="Ø"/>
              <a:tabLst>
                <a:tab pos="457200" algn="l"/>
              </a:tabLst>
            </a:pPr>
            <a:r>
              <a:rPr lang="en-US" sz="2000" dirty="0" smtClean="0">
                <a:ea typeface="Times New Roman" panose="02020603050405020304" pitchFamily="18" charset="0"/>
              </a:rPr>
              <a:t>Adjusted benefit reimbursements for art museums in line with actual costs.</a:t>
            </a:r>
          </a:p>
          <a:p>
            <a:pPr marL="342900" marR="0" lvl="0" indent="-342900">
              <a:spcBef>
                <a:spcPts val="0"/>
              </a:spcBef>
              <a:spcAft>
                <a:spcPts val="900"/>
              </a:spcAft>
              <a:buSzPct val="100000"/>
              <a:buFont typeface="Wingdings" panose="05000000000000000000" pitchFamily="2" charset="2"/>
              <a:buChar char="Ø"/>
              <a:tabLst>
                <a:tab pos="457200" algn="l"/>
              </a:tabLst>
            </a:pPr>
            <a:endParaRPr lang="en-US" sz="500" dirty="0" smtClean="0">
              <a:ea typeface="Times New Roman" panose="02020603050405020304" pitchFamily="18" charset="0"/>
            </a:endParaRPr>
          </a:p>
        </p:txBody>
      </p:sp>
    </p:spTree>
    <p:extLst>
      <p:ext uri="{BB962C8B-B14F-4D97-AF65-F5344CB8AC3E}">
        <p14:creationId xmlns:p14="http://schemas.microsoft.com/office/powerpoint/2010/main" val="407868482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34548A-DD63-4BF3-AE1A-ED3F76884619}" type="slidenum">
              <a:rPr lang="en-US" smtClean="0"/>
              <a:t>73</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cxnSp>
        <p:nvCxnSpPr>
          <p:cNvPr id="11" name="Straight Connector 10"/>
          <p:cNvCxnSpPr/>
          <p:nvPr/>
        </p:nvCxnSpPr>
        <p:spPr>
          <a:xfrm>
            <a:off x="560439" y="1034407"/>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8039" y="90821"/>
            <a:ext cx="8305799" cy="830997"/>
          </a:xfrm>
          <a:prstGeom prst="rect">
            <a:avLst/>
          </a:prstGeom>
          <a:noFill/>
        </p:spPr>
        <p:txBody>
          <a:bodyPr wrap="square" rtlCol="0">
            <a:spAutoFit/>
          </a:bodyPr>
          <a:lstStyle/>
          <a:p>
            <a:pPr algn="ctr"/>
            <a:r>
              <a:rPr lang="en-US" sz="4800" dirty="0" smtClean="0">
                <a:solidFill>
                  <a:schemeClr val="accent5">
                    <a:lumMod val="50000"/>
                  </a:schemeClr>
                </a:solidFill>
              </a:rPr>
              <a:t>Innovative Government</a:t>
            </a:r>
            <a:endParaRPr lang="en-US" sz="3600" dirty="0">
              <a:solidFill>
                <a:schemeClr val="accent5">
                  <a:lumMod val="50000"/>
                </a:schemeClr>
              </a:solidFill>
            </a:endParaRPr>
          </a:p>
        </p:txBody>
      </p:sp>
      <p:pic>
        <p:nvPicPr>
          <p:cNvPr id="10" name="Picture 9"/>
          <p:cNvPicPr>
            <a:picLocks noChangeAspect="1"/>
          </p:cNvPicPr>
          <p:nvPr/>
        </p:nvPicPr>
        <p:blipFill rotWithShape="1">
          <a:blip r:embed="rId4">
            <a:clrChange>
              <a:clrFrom>
                <a:srgbClr val="C3C3C3"/>
              </a:clrFrom>
              <a:clrTo>
                <a:srgbClr val="C3C3C3">
                  <a:alpha val="0"/>
                </a:srgbClr>
              </a:clrTo>
            </a:clrChange>
            <a:extLst>
              <a:ext uri="{28A0092B-C50C-407E-A947-70E740481C1C}">
                <a14:useLocalDpi xmlns:a14="http://schemas.microsoft.com/office/drawing/2010/main" val="0"/>
              </a:ext>
            </a:extLst>
          </a:blip>
          <a:srcRect r="71384"/>
          <a:stretch/>
        </p:blipFill>
        <p:spPr>
          <a:xfrm>
            <a:off x="457200" y="49119"/>
            <a:ext cx="1077572" cy="914400"/>
          </a:xfrm>
          <a:prstGeom prst="rect">
            <a:avLst/>
          </a:prstGeom>
        </p:spPr>
      </p:pic>
      <p:sp>
        <p:nvSpPr>
          <p:cNvPr id="13" name="Rectangle 12"/>
          <p:cNvSpPr/>
          <p:nvPr/>
        </p:nvSpPr>
        <p:spPr>
          <a:xfrm>
            <a:off x="11987" y="1218558"/>
            <a:ext cx="9055813" cy="4401205"/>
          </a:xfrm>
          <a:prstGeom prst="rect">
            <a:avLst/>
          </a:prstGeom>
        </p:spPr>
        <p:txBody>
          <a:bodyPr wrap="square">
            <a:spAutoFit/>
          </a:bodyPr>
          <a:lstStyle/>
          <a:p>
            <a:pPr marL="342900" marR="0" lvl="0" indent="-342900">
              <a:spcBef>
                <a:spcPts val="0"/>
              </a:spcBef>
              <a:spcAft>
                <a:spcPts val="0"/>
              </a:spcAft>
              <a:buSzPct val="100000"/>
              <a:buFont typeface="Wingdings" panose="05000000000000000000" pitchFamily="2" charset="2"/>
              <a:buChar char="Ø"/>
              <a:tabLst>
                <a:tab pos="457200" algn="l"/>
              </a:tabLst>
            </a:pPr>
            <a:r>
              <a:rPr lang="en-US" sz="2000" dirty="0">
                <a:ea typeface="Times New Roman" panose="02020603050405020304" pitchFamily="18" charset="0"/>
              </a:rPr>
              <a:t>Maintain funding for current IG investigations and hire new investigator focusing on Fire and Police disability and worker’s compensation fraud.</a:t>
            </a:r>
          </a:p>
          <a:p>
            <a:pPr marL="342900" marR="0" lvl="0" indent="-342900">
              <a:spcBef>
                <a:spcPts val="0"/>
              </a:spcBef>
              <a:spcAft>
                <a:spcPts val="0"/>
              </a:spcAft>
              <a:buSzPct val="100000"/>
              <a:buFont typeface="Wingdings" panose="05000000000000000000" pitchFamily="2" charset="2"/>
              <a:buChar char="Ø"/>
              <a:tabLst>
                <a:tab pos="457200" algn="l"/>
              </a:tabLst>
            </a:pPr>
            <a:endParaRPr lang="en-US" sz="500" dirty="0">
              <a:ea typeface="Times New Roman" panose="02020603050405020304" pitchFamily="18" charset="0"/>
            </a:endParaRPr>
          </a:p>
          <a:p>
            <a:pPr marL="342900" marR="0" lvl="0" indent="-342900">
              <a:spcBef>
                <a:spcPts val="0"/>
              </a:spcBef>
              <a:spcAft>
                <a:spcPts val="0"/>
              </a:spcAft>
              <a:buSzPct val="100000"/>
              <a:buFont typeface="Wingdings" panose="05000000000000000000" pitchFamily="2" charset="2"/>
              <a:buChar char="Ø"/>
              <a:tabLst>
                <a:tab pos="457200" algn="l"/>
              </a:tabLst>
            </a:pPr>
            <a:r>
              <a:rPr lang="en-US" sz="2000" dirty="0">
                <a:ea typeface="Times New Roman" panose="02020603050405020304" pitchFamily="18" charset="0"/>
              </a:rPr>
              <a:t>Maintain funding for preventative maintenance of fleet and facilities.</a:t>
            </a:r>
          </a:p>
          <a:p>
            <a:pPr marL="342900" marR="0" lvl="0" indent="-342900">
              <a:spcBef>
                <a:spcPts val="0"/>
              </a:spcBef>
              <a:spcAft>
                <a:spcPts val="0"/>
              </a:spcAft>
              <a:buSzPct val="100000"/>
              <a:buFont typeface="Wingdings" panose="05000000000000000000" pitchFamily="2" charset="2"/>
              <a:buChar char="Ø"/>
              <a:tabLst>
                <a:tab pos="457200" algn="l"/>
              </a:tabLst>
            </a:pPr>
            <a:endParaRPr lang="en-US" sz="500" dirty="0">
              <a:ea typeface="Times New Roman" panose="02020603050405020304" pitchFamily="18" charset="0"/>
            </a:endParaRPr>
          </a:p>
          <a:p>
            <a:pPr marL="342900" marR="0" lvl="0" indent="-342900">
              <a:spcBef>
                <a:spcPts val="0"/>
              </a:spcBef>
              <a:spcAft>
                <a:spcPts val="0"/>
              </a:spcAft>
              <a:buSzPct val="100000"/>
              <a:buFont typeface="Wingdings" panose="05000000000000000000" pitchFamily="2" charset="2"/>
              <a:buChar char="Ø"/>
              <a:tabLst>
                <a:tab pos="457200" algn="l"/>
              </a:tabLst>
            </a:pPr>
            <a:r>
              <a:rPr lang="en-US" sz="2000" dirty="0">
                <a:ea typeface="Times New Roman" panose="02020603050405020304" pitchFamily="18" charset="0"/>
              </a:rPr>
              <a:t>Maintain funding for a data warehouse and the City’s Open Data website.</a:t>
            </a:r>
          </a:p>
          <a:p>
            <a:pPr marL="342900" marR="0" lvl="0" indent="-342900">
              <a:spcBef>
                <a:spcPts val="0"/>
              </a:spcBef>
              <a:spcAft>
                <a:spcPts val="0"/>
              </a:spcAft>
              <a:buSzPct val="100000"/>
              <a:buFont typeface="Wingdings" panose="05000000000000000000" pitchFamily="2" charset="2"/>
              <a:buChar char="Ø"/>
              <a:tabLst>
                <a:tab pos="457200" algn="l"/>
              </a:tabLst>
            </a:pPr>
            <a:endParaRPr lang="en-US" sz="500" dirty="0">
              <a:ea typeface="Times New Roman" panose="02020603050405020304" pitchFamily="18" charset="0"/>
            </a:endParaRPr>
          </a:p>
          <a:p>
            <a:pPr marL="342900" marR="0" lvl="0" indent="-342900">
              <a:spcBef>
                <a:spcPts val="0"/>
              </a:spcBef>
              <a:spcAft>
                <a:spcPts val="0"/>
              </a:spcAft>
              <a:buSzPct val="100000"/>
              <a:buFont typeface="Wingdings" panose="05000000000000000000" pitchFamily="2" charset="2"/>
              <a:buChar char="Ø"/>
              <a:tabLst>
                <a:tab pos="457200" algn="l"/>
              </a:tabLst>
            </a:pPr>
            <a:r>
              <a:rPr lang="en-US" sz="2000" dirty="0">
                <a:ea typeface="Times New Roman" panose="02020603050405020304" pitchFamily="18" charset="0"/>
              </a:rPr>
              <a:t>Establish a capital reserve for public buildings in the Internal Service Fund.</a:t>
            </a:r>
          </a:p>
          <a:p>
            <a:pPr marL="342900" marR="0" lvl="0" indent="-342900">
              <a:spcBef>
                <a:spcPts val="0"/>
              </a:spcBef>
              <a:spcAft>
                <a:spcPts val="0"/>
              </a:spcAft>
              <a:buSzPct val="100000"/>
              <a:buFont typeface="Wingdings" panose="05000000000000000000" pitchFamily="2" charset="2"/>
              <a:buChar char="Ø"/>
              <a:tabLst>
                <a:tab pos="457200" algn="l"/>
              </a:tabLst>
            </a:pPr>
            <a:endParaRPr lang="en-US" sz="500" dirty="0">
              <a:ea typeface="Times New Roman" panose="02020603050405020304" pitchFamily="18" charset="0"/>
            </a:endParaRPr>
          </a:p>
          <a:p>
            <a:pPr marL="342900" marR="0" lvl="0" indent="-342900">
              <a:spcBef>
                <a:spcPts val="0"/>
              </a:spcBef>
              <a:spcAft>
                <a:spcPts val="0"/>
              </a:spcAft>
              <a:buSzPct val="100000"/>
              <a:buFont typeface="Wingdings" panose="05000000000000000000" pitchFamily="2" charset="2"/>
              <a:buChar char="Ø"/>
              <a:tabLst>
                <a:tab pos="457200" algn="l"/>
              </a:tabLst>
            </a:pPr>
            <a:r>
              <a:rPr lang="en-US" sz="2000" dirty="0">
                <a:ea typeface="Times New Roman" panose="02020603050405020304" pitchFamily="18" charset="0"/>
              </a:rPr>
              <a:t>Create six Human Resources positions to support the civil service hiring process</a:t>
            </a:r>
            <a:r>
              <a:rPr lang="en-US" sz="2000" dirty="0" smtClean="0">
                <a:ea typeface="Times New Roman" panose="02020603050405020304" pitchFamily="18" charset="0"/>
              </a:rPr>
              <a:t>.</a:t>
            </a:r>
          </a:p>
          <a:p>
            <a:pPr marL="342900" marR="0" lvl="0" indent="-342900">
              <a:spcBef>
                <a:spcPts val="0"/>
              </a:spcBef>
              <a:spcAft>
                <a:spcPts val="0"/>
              </a:spcAft>
              <a:buSzPct val="100000"/>
              <a:buFont typeface="Wingdings" panose="05000000000000000000" pitchFamily="2" charset="2"/>
              <a:buChar char="Ø"/>
              <a:tabLst>
                <a:tab pos="457200" algn="l"/>
              </a:tabLst>
            </a:pPr>
            <a:endParaRPr lang="en-US" sz="500" dirty="0">
              <a:ea typeface="Times New Roman" panose="02020603050405020304" pitchFamily="18" charset="0"/>
            </a:endParaRPr>
          </a:p>
          <a:p>
            <a:pPr marL="342900" marR="0" lvl="0" indent="-342900">
              <a:spcBef>
                <a:spcPts val="0"/>
              </a:spcBef>
              <a:spcAft>
                <a:spcPts val="0"/>
              </a:spcAft>
              <a:buSzPct val="100000"/>
              <a:buFont typeface="Wingdings" panose="05000000000000000000" pitchFamily="2" charset="2"/>
              <a:buChar char="Ø"/>
              <a:tabLst>
                <a:tab pos="457200" algn="l"/>
              </a:tabLst>
            </a:pPr>
            <a:r>
              <a:rPr lang="en-US" sz="2000" dirty="0">
                <a:ea typeface="Times New Roman" panose="02020603050405020304" pitchFamily="18" charset="0"/>
              </a:rPr>
              <a:t>Reduction in funding for the annual Citizen Survey, requiring </a:t>
            </a:r>
            <a:r>
              <a:rPr lang="en-US" sz="2000" dirty="0" smtClean="0">
                <a:ea typeface="Times New Roman" panose="02020603050405020304" pitchFamily="18" charset="0"/>
              </a:rPr>
              <a:t>external </a:t>
            </a:r>
            <a:r>
              <a:rPr lang="en-US" sz="2000" dirty="0">
                <a:ea typeface="Times New Roman" panose="02020603050405020304" pitchFamily="18" charset="0"/>
              </a:rPr>
              <a:t>revenue sources for support and </a:t>
            </a:r>
            <a:r>
              <a:rPr lang="en-US" sz="2000" dirty="0" smtClean="0">
                <a:ea typeface="Times New Roman" panose="02020603050405020304" pitchFamily="18" charset="0"/>
              </a:rPr>
              <a:t>moving </a:t>
            </a:r>
            <a:r>
              <a:rPr lang="en-US" sz="2000" dirty="0">
                <a:ea typeface="Times New Roman" panose="02020603050405020304" pitchFamily="18" charset="0"/>
              </a:rPr>
              <a:t>to a biennial survey. </a:t>
            </a:r>
            <a:endParaRPr lang="en-US" sz="500" dirty="0">
              <a:ea typeface="Times New Roman" panose="02020603050405020304" pitchFamily="18" charset="0"/>
            </a:endParaRPr>
          </a:p>
          <a:p>
            <a:pPr marL="342900" marR="0" lvl="0" indent="-342900">
              <a:spcBef>
                <a:spcPts val="0"/>
              </a:spcBef>
              <a:spcAft>
                <a:spcPts val="0"/>
              </a:spcAft>
              <a:buSzPct val="100000"/>
              <a:buFont typeface="Wingdings" panose="05000000000000000000" pitchFamily="2" charset="2"/>
              <a:buChar char="Ø"/>
              <a:tabLst>
                <a:tab pos="457200" algn="l"/>
              </a:tabLst>
            </a:pPr>
            <a:endParaRPr lang="en-US" sz="500" dirty="0" smtClean="0">
              <a:ea typeface="Times New Roman" panose="02020603050405020304" pitchFamily="18" charset="0"/>
            </a:endParaRPr>
          </a:p>
          <a:p>
            <a:pPr marL="342900" marR="0" lvl="0" indent="-342900">
              <a:spcBef>
                <a:spcPts val="0"/>
              </a:spcBef>
              <a:spcAft>
                <a:spcPts val="0"/>
              </a:spcAft>
              <a:buSzPct val="100000"/>
              <a:buFont typeface="Wingdings" panose="05000000000000000000" pitchFamily="2" charset="2"/>
              <a:buChar char="Ø"/>
              <a:tabLst>
                <a:tab pos="457200" algn="l"/>
              </a:tabLst>
            </a:pPr>
            <a:r>
              <a:rPr lang="en-US" sz="2000" dirty="0" smtClean="0">
                <a:effectLst/>
                <a:ea typeface="Times New Roman" panose="02020603050405020304" pitchFamily="18" charset="0"/>
              </a:rPr>
              <a:t>Create claims review process and investigate tort claims against Police, generating savings and more quickly identifying problem Officers ($100K).</a:t>
            </a:r>
          </a:p>
          <a:p>
            <a:pPr marL="342900" marR="0" lvl="0" indent="-342900">
              <a:spcBef>
                <a:spcPts val="0"/>
              </a:spcBef>
              <a:spcAft>
                <a:spcPts val="0"/>
              </a:spcAft>
              <a:buSzPct val="100000"/>
              <a:buFont typeface="Wingdings" panose="05000000000000000000" pitchFamily="2" charset="2"/>
              <a:buChar char="Ø"/>
              <a:tabLst>
                <a:tab pos="457200" algn="l"/>
              </a:tabLst>
            </a:pPr>
            <a:endParaRPr lang="en-US" sz="500" dirty="0" smtClean="0">
              <a:effectLst/>
              <a:ea typeface="Times New Roman" panose="02020603050405020304" pitchFamily="18" charset="0"/>
            </a:endParaRPr>
          </a:p>
          <a:p>
            <a:pPr marL="342900" marR="0" lvl="0" indent="-342900">
              <a:spcBef>
                <a:spcPts val="0"/>
              </a:spcBef>
              <a:spcAft>
                <a:spcPts val="0"/>
              </a:spcAft>
              <a:buSzPct val="100000"/>
              <a:buFont typeface="Wingdings" panose="05000000000000000000" pitchFamily="2" charset="2"/>
              <a:buChar char="Ø"/>
              <a:tabLst>
                <a:tab pos="457200" algn="l"/>
              </a:tabLst>
            </a:pPr>
            <a:r>
              <a:rPr lang="en-US" sz="2000" dirty="0" smtClean="0">
                <a:ea typeface="Times New Roman" panose="02020603050405020304" pitchFamily="18" charset="0"/>
              </a:rPr>
              <a:t>Upgrade Law Department technology enabling City-wide data collection ($570K).</a:t>
            </a:r>
          </a:p>
          <a:p>
            <a:pPr marL="342900" marR="0" lvl="0" indent="-342900">
              <a:spcBef>
                <a:spcPts val="0"/>
              </a:spcBef>
              <a:spcAft>
                <a:spcPts val="0"/>
              </a:spcAft>
              <a:buSzPct val="100000"/>
              <a:buFont typeface="Wingdings" panose="05000000000000000000" pitchFamily="2" charset="2"/>
              <a:buChar char="Ø"/>
              <a:tabLst>
                <a:tab pos="457200" algn="l"/>
              </a:tabLst>
            </a:pPr>
            <a:endParaRPr lang="en-US" sz="500" dirty="0" smtClean="0">
              <a:ea typeface="Times New Roman" panose="02020603050405020304" pitchFamily="18" charset="0"/>
            </a:endParaRPr>
          </a:p>
          <a:p>
            <a:pPr marL="342900" marR="0" lvl="0" indent="-342900">
              <a:spcBef>
                <a:spcPts val="0"/>
              </a:spcBef>
              <a:spcAft>
                <a:spcPts val="0"/>
              </a:spcAft>
              <a:buSzPct val="100000"/>
              <a:buFont typeface="Wingdings" panose="05000000000000000000" pitchFamily="2" charset="2"/>
              <a:buChar char="Ø"/>
              <a:tabLst>
                <a:tab pos="457200" algn="l"/>
              </a:tabLst>
            </a:pPr>
            <a:r>
              <a:rPr lang="en-US" sz="2000" dirty="0" smtClean="0">
                <a:ea typeface="Times New Roman" panose="02020603050405020304" pitchFamily="18" charset="0"/>
              </a:rPr>
              <a:t>New accountants to support quadrennial audits and grant compliance ($500K).</a:t>
            </a:r>
          </a:p>
        </p:txBody>
      </p:sp>
    </p:spTree>
    <p:extLst>
      <p:ext uri="{BB962C8B-B14F-4D97-AF65-F5344CB8AC3E}">
        <p14:creationId xmlns:p14="http://schemas.microsoft.com/office/powerpoint/2010/main" val="32404424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3257152968"/>
              </p:ext>
            </p:extLst>
          </p:nvPr>
        </p:nvGraphicFramePr>
        <p:xfrm>
          <a:off x="408039" y="1301758"/>
          <a:ext cx="8431162" cy="3491908"/>
        </p:xfrm>
        <a:graphic>
          <a:graphicData uri="http://schemas.openxmlformats.org/drawingml/2006/table">
            <a:tbl>
              <a:tblPr firstRow="1" bandRow="1">
                <a:tableStyleId>{5940675A-B579-460E-94D1-54222C63F5DA}</a:tableStyleId>
              </a:tblPr>
              <a:tblGrid>
                <a:gridCol w="5916563"/>
                <a:gridCol w="2514599"/>
              </a:tblGrid>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2060"/>
                          </a:solidFill>
                        </a:rPr>
                        <a:t>City of Baltimore Recycling Rate</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97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2060"/>
                          </a:solidFill>
                        </a:rPr>
                        <a:t>Percent of Citizens Rating the Cleanliness of their Neighborhood</a:t>
                      </a:r>
                      <a:r>
                        <a:rPr lang="en-US" sz="1600" baseline="0" dirty="0" smtClean="0">
                          <a:solidFill>
                            <a:srgbClr val="002060"/>
                          </a:solidFill>
                        </a:rPr>
                        <a:t> as ‘Good’ or ‘Excellent’</a:t>
                      </a:r>
                      <a:endParaRPr lang="en-US" sz="1600" dirty="0" smtClean="0">
                        <a:solidFill>
                          <a:srgbClr val="002060"/>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71534">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2060"/>
                          </a:solidFill>
                        </a:rPr>
                        <a:t>Average Geometric Mean for E.coli in Baltimore City Watersheds</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641054">
                <a:tc vMerge="1">
                  <a:txBody>
                    <a:bodyPr/>
                    <a:lstStyle/>
                    <a:p>
                      <a:endParaRPr lang="en-US"/>
                    </a:p>
                  </a:txBody>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97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2060"/>
                          </a:solidFill>
                        </a:rPr>
                        <a:t>Citywide Gas/Electric</a:t>
                      </a:r>
                      <a:r>
                        <a:rPr lang="en-US" sz="1600" baseline="0" dirty="0" smtClean="0">
                          <a:solidFill>
                            <a:srgbClr val="002060"/>
                          </a:solidFill>
                        </a:rPr>
                        <a:t> Energy Usage</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dirty="0" smtClean="0"/>
                    </a:p>
                    <a:p>
                      <a:endParaRPr lang="en-US" dirty="0" smtClean="0"/>
                    </a:p>
                    <a:p>
                      <a:endParaRPr lang="en-US" dirty="0" smtClean="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pic>
        <p:nvPicPr>
          <p:cNvPr id="8" name="Picture 7"/>
          <p:cNvPicPr>
            <a:picLocks noChangeAspect="1"/>
          </p:cNvPicPr>
          <p:nvPr/>
        </p:nvPicPr>
        <p:blipFill>
          <a:blip r:embed="rId3"/>
          <a:stretch>
            <a:fillRect/>
          </a:stretch>
        </p:blipFill>
        <p:spPr>
          <a:xfrm>
            <a:off x="6998877" y="4358836"/>
            <a:ext cx="1928813" cy="556388"/>
          </a:xfrm>
          <a:prstGeom prst="rect">
            <a:avLst/>
          </a:prstGeom>
        </p:spPr>
      </p:pic>
      <p:pic>
        <p:nvPicPr>
          <p:cNvPr id="7" name="Picture 6"/>
          <p:cNvPicPr>
            <a:picLocks noChangeAspect="1"/>
          </p:cNvPicPr>
          <p:nvPr/>
        </p:nvPicPr>
        <p:blipFill>
          <a:blip r:embed="rId4"/>
          <a:stretch>
            <a:fillRect/>
          </a:stretch>
        </p:blipFill>
        <p:spPr>
          <a:xfrm>
            <a:off x="6872287" y="3886200"/>
            <a:ext cx="2043113" cy="474912"/>
          </a:xfrm>
          <a:prstGeom prst="rect">
            <a:avLst/>
          </a:prstGeom>
        </p:spPr>
      </p:pic>
      <p:sp>
        <p:nvSpPr>
          <p:cNvPr id="3" name="Slide Number Placeholder 2"/>
          <p:cNvSpPr>
            <a:spLocks noGrp="1"/>
          </p:cNvSpPr>
          <p:nvPr>
            <p:ph type="sldNum" sz="quarter" idx="12"/>
          </p:nvPr>
        </p:nvSpPr>
        <p:spPr/>
        <p:txBody>
          <a:bodyPr/>
          <a:lstStyle/>
          <a:p>
            <a:fld id="{8B34548A-DD63-4BF3-AE1A-ED3F76884619}" type="slidenum">
              <a:rPr lang="en-US" smtClean="0"/>
              <a:t>74</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5"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cxnSp>
        <p:nvCxnSpPr>
          <p:cNvPr id="11" name="Straight Connector 10"/>
          <p:cNvCxnSpPr/>
          <p:nvPr/>
        </p:nvCxnSpPr>
        <p:spPr>
          <a:xfrm>
            <a:off x="560439" y="1034407"/>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8039" y="90821"/>
            <a:ext cx="8305799" cy="830997"/>
          </a:xfrm>
          <a:prstGeom prst="rect">
            <a:avLst/>
          </a:prstGeom>
          <a:noFill/>
        </p:spPr>
        <p:txBody>
          <a:bodyPr wrap="square" rtlCol="0">
            <a:spAutoFit/>
          </a:bodyPr>
          <a:lstStyle/>
          <a:p>
            <a:pPr algn="ctr"/>
            <a:r>
              <a:rPr lang="en-US" sz="4800" dirty="0" smtClean="0">
                <a:solidFill>
                  <a:schemeClr val="accent5">
                    <a:lumMod val="50000"/>
                  </a:schemeClr>
                </a:solidFill>
              </a:rPr>
              <a:t>A Cleaner City</a:t>
            </a:r>
            <a:endParaRPr lang="en-US" sz="3600" dirty="0">
              <a:solidFill>
                <a:schemeClr val="accent5">
                  <a:lumMod val="50000"/>
                </a:schemeClr>
              </a:solidFill>
            </a:endParaRPr>
          </a:p>
        </p:txBody>
      </p:sp>
      <p:pic>
        <p:nvPicPr>
          <p:cNvPr id="10" name="Picture 9"/>
          <p:cNvPicPr>
            <a:picLocks noChangeAspect="1"/>
          </p:cNvPicPr>
          <p:nvPr/>
        </p:nvPicPr>
        <p:blipFill rotWithShape="1">
          <a:blip r:embed="rId6">
            <a:clrChange>
              <a:clrFrom>
                <a:srgbClr val="C3C3C3"/>
              </a:clrFrom>
              <a:clrTo>
                <a:srgbClr val="C3C3C3">
                  <a:alpha val="0"/>
                </a:srgbClr>
              </a:clrTo>
            </a:clrChange>
            <a:extLst>
              <a:ext uri="{28A0092B-C50C-407E-A947-70E740481C1C}">
                <a14:useLocalDpi xmlns:a14="http://schemas.microsoft.com/office/drawing/2010/main" val="0"/>
              </a:ext>
            </a:extLst>
          </a:blip>
          <a:srcRect l="36414" r="36891"/>
          <a:stretch/>
        </p:blipFill>
        <p:spPr>
          <a:xfrm>
            <a:off x="1585550" y="49119"/>
            <a:ext cx="1005250" cy="914400"/>
          </a:xfrm>
          <a:prstGeom prst="rect">
            <a:avLst/>
          </a:prstGeom>
        </p:spPr>
      </p:pic>
      <p:pic>
        <p:nvPicPr>
          <p:cNvPr id="2" name="Picture 1"/>
          <p:cNvPicPr>
            <a:picLocks noChangeAspect="1"/>
          </p:cNvPicPr>
          <p:nvPr/>
        </p:nvPicPr>
        <p:blipFill>
          <a:blip r:embed="rId7"/>
          <a:stretch>
            <a:fillRect/>
          </a:stretch>
        </p:blipFill>
        <p:spPr>
          <a:xfrm>
            <a:off x="6477000" y="1295400"/>
            <a:ext cx="2209800" cy="567455"/>
          </a:xfrm>
          <a:prstGeom prst="rect">
            <a:avLst/>
          </a:prstGeom>
        </p:spPr>
      </p:pic>
      <p:pic>
        <p:nvPicPr>
          <p:cNvPr id="4" name="Picture 3"/>
          <p:cNvPicPr>
            <a:picLocks noChangeAspect="1"/>
          </p:cNvPicPr>
          <p:nvPr/>
        </p:nvPicPr>
        <p:blipFill>
          <a:blip r:embed="rId8"/>
          <a:stretch>
            <a:fillRect/>
          </a:stretch>
        </p:blipFill>
        <p:spPr>
          <a:xfrm>
            <a:off x="6595835" y="2047005"/>
            <a:ext cx="2093119" cy="453930"/>
          </a:xfrm>
          <a:prstGeom prst="rect">
            <a:avLst/>
          </a:prstGeom>
        </p:spPr>
      </p:pic>
      <p:pic>
        <p:nvPicPr>
          <p:cNvPr id="5" name="Picture 4"/>
          <p:cNvPicPr>
            <a:picLocks noChangeAspect="1"/>
          </p:cNvPicPr>
          <p:nvPr/>
        </p:nvPicPr>
        <p:blipFill>
          <a:blip r:embed="rId9"/>
          <a:stretch>
            <a:fillRect/>
          </a:stretch>
        </p:blipFill>
        <p:spPr>
          <a:xfrm>
            <a:off x="6424612" y="2588512"/>
            <a:ext cx="2314575" cy="840488"/>
          </a:xfrm>
          <a:prstGeom prst="rect">
            <a:avLst/>
          </a:prstGeom>
        </p:spPr>
      </p:pic>
      <p:pic>
        <p:nvPicPr>
          <p:cNvPr id="6" name="Picture 5"/>
          <p:cNvPicPr>
            <a:picLocks noChangeAspect="1"/>
          </p:cNvPicPr>
          <p:nvPr/>
        </p:nvPicPr>
        <p:blipFill>
          <a:blip r:embed="rId10"/>
          <a:stretch>
            <a:fillRect/>
          </a:stretch>
        </p:blipFill>
        <p:spPr>
          <a:xfrm>
            <a:off x="6368845" y="3461320"/>
            <a:ext cx="2770239" cy="329604"/>
          </a:xfrm>
          <a:prstGeom prst="rect">
            <a:avLst/>
          </a:prstGeom>
        </p:spPr>
      </p:pic>
      <p:sp>
        <p:nvSpPr>
          <p:cNvPr id="16" name="TextBox 15"/>
          <p:cNvSpPr txBox="1"/>
          <p:nvPr/>
        </p:nvSpPr>
        <p:spPr>
          <a:xfrm>
            <a:off x="6271290" y="4034625"/>
            <a:ext cx="685800" cy="276999"/>
          </a:xfrm>
          <a:prstGeom prst="rect">
            <a:avLst/>
          </a:prstGeom>
          <a:noFill/>
          <a:ln>
            <a:noFill/>
          </a:ln>
        </p:spPr>
        <p:txBody>
          <a:bodyPr wrap="square" rtlCol="0">
            <a:spAutoFit/>
          </a:bodyPr>
          <a:lstStyle/>
          <a:p>
            <a:pPr algn="ctr"/>
            <a:r>
              <a:rPr lang="en-US" sz="1200" dirty="0" smtClean="0"/>
              <a:t>Gas</a:t>
            </a:r>
            <a:endParaRPr lang="en-US" sz="1200" dirty="0"/>
          </a:p>
        </p:txBody>
      </p:sp>
      <p:sp>
        <p:nvSpPr>
          <p:cNvPr id="17" name="TextBox 16"/>
          <p:cNvSpPr txBox="1"/>
          <p:nvPr/>
        </p:nvSpPr>
        <p:spPr>
          <a:xfrm>
            <a:off x="6271290" y="4543504"/>
            <a:ext cx="685800" cy="276999"/>
          </a:xfrm>
          <a:prstGeom prst="rect">
            <a:avLst/>
          </a:prstGeom>
          <a:noFill/>
          <a:ln>
            <a:noFill/>
          </a:ln>
        </p:spPr>
        <p:txBody>
          <a:bodyPr wrap="square" rtlCol="0">
            <a:spAutoFit/>
          </a:bodyPr>
          <a:lstStyle/>
          <a:p>
            <a:pPr algn="ctr"/>
            <a:r>
              <a:rPr lang="en-US" sz="1200" dirty="0" smtClean="0"/>
              <a:t>Electric</a:t>
            </a:r>
            <a:endParaRPr lang="en-US" sz="1200" dirty="0"/>
          </a:p>
        </p:txBody>
      </p:sp>
      <p:sp>
        <p:nvSpPr>
          <p:cNvPr id="18" name="TextBox 17"/>
          <p:cNvSpPr txBox="1"/>
          <p:nvPr/>
        </p:nvSpPr>
        <p:spPr>
          <a:xfrm>
            <a:off x="11987" y="4962435"/>
            <a:ext cx="9184803" cy="1200329"/>
          </a:xfrm>
          <a:prstGeom prst="rect">
            <a:avLst/>
          </a:prstGeom>
          <a:noFill/>
        </p:spPr>
        <p:txBody>
          <a:bodyPr wrap="square" rtlCol="0">
            <a:spAutoFit/>
          </a:bodyPr>
          <a:lstStyle/>
          <a:p>
            <a:pPr marL="342900" indent="-342900">
              <a:buFont typeface="Wingdings" panose="05000000000000000000" pitchFamily="2" charset="2"/>
              <a:buChar char="ü"/>
            </a:pPr>
            <a:r>
              <a:rPr lang="en-US" sz="2400" dirty="0" smtClean="0"/>
              <a:t>Decrease in Recycling Rate is related to change in eligible materials under Maryland Recycling Act.</a:t>
            </a:r>
          </a:p>
          <a:p>
            <a:pPr marL="342900" indent="-342900">
              <a:buFont typeface="Wingdings" panose="05000000000000000000" pitchFamily="2" charset="2"/>
              <a:buChar char="ü"/>
            </a:pPr>
            <a:r>
              <a:rPr lang="en-US" sz="2400" dirty="0" smtClean="0"/>
              <a:t>Increase in Citizen Perception of Cleanliness in 2015.</a:t>
            </a:r>
          </a:p>
        </p:txBody>
      </p:sp>
    </p:spTree>
    <p:extLst>
      <p:ext uri="{BB962C8B-B14F-4D97-AF65-F5344CB8AC3E}">
        <p14:creationId xmlns:p14="http://schemas.microsoft.com/office/powerpoint/2010/main" val="10381792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34548A-DD63-4BF3-AE1A-ED3F76884619}" type="slidenum">
              <a:rPr lang="en-US" smtClean="0"/>
              <a:t>75</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cxnSp>
        <p:nvCxnSpPr>
          <p:cNvPr id="11" name="Straight Connector 10"/>
          <p:cNvCxnSpPr/>
          <p:nvPr/>
        </p:nvCxnSpPr>
        <p:spPr>
          <a:xfrm>
            <a:off x="560439" y="1034407"/>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8039" y="90821"/>
            <a:ext cx="8305799" cy="830997"/>
          </a:xfrm>
          <a:prstGeom prst="rect">
            <a:avLst/>
          </a:prstGeom>
          <a:noFill/>
        </p:spPr>
        <p:txBody>
          <a:bodyPr wrap="square" rtlCol="0">
            <a:spAutoFit/>
          </a:bodyPr>
          <a:lstStyle/>
          <a:p>
            <a:pPr algn="ctr"/>
            <a:r>
              <a:rPr lang="en-US" sz="4800" dirty="0" smtClean="0">
                <a:solidFill>
                  <a:schemeClr val="accent5">
                    <a:lumMod val="50000"/>
                  </a:schemeClr>
                </a:solidFill>
              </a:rPr>
              <a:t>A Cleaner City</a:t>
            </a:r>
            <a:endParaRPr lang="en-US" sz="3600" dirty="0">
              <a:solidFill>
                <a:schemeClr val="accent5">
                  <a:lumMod val="50000"/>
                </a:schemeClr>
              </a:solidFill>
            </a:endParaRPr>
          </a:p>
        </p:txBody>
      </p:sp>
      <p:pic>
        <p:nvPicPr>
          <p:cNvPr id="10" name="Picture 9"/>
          <p:cNvPicPr>
            <a:picLocks noChangeAspect="1"/>
          </p:cNvPicPr>
          <p:nvPr/>
        </p:nvPicPr>
        <p:blipFill rotWithShape="1">
          <a:blip r:embed="rId4">
            <a:clrChange>
              <a:clrFrom>
                <a:srgbClr val="C3C3C3"/>
              </a:clrFrom>
              <a:clrTo>
                <a:srgbClr val="C3C3C3">
                  <a:alpha val="0"/>
                </a:srgbClr>
              </a:clrTo>
            </a:clrChange>
            <a:extLst>
              <a:ext uri="{28A0092B-C50C-407E-A947-70E740481C1C}">
                <a14:useLocalDpi xmlns:a14="http://schemas.microsoft.com/office/drawing/2010/main" val="0"/>
              </a:ext>
            </a:extLst>
          </a:blip>
          <a:srcRect l="36414" r="36891"/>
          <a:stretch/>
        </p:blipFill>
        <p:spPr>
          <a:xfrm>
            <a:off x="1585550" y="49119"/>
            <a:ext cx="1005250" cy="914400"/>
          </a:xfrm>
          <a:prstGeom prst="rect">
            <a:avLst/>
          </a:prstGeom>
        </p:spPr>
      </p:pic>
      <p:sp>
        <p:nvSpPr>
          <p:cNvPr id="8" name="Rectangle 7"/>
          <p:cNvSpPr/>
          <p:nvPr/>
        </p:nvSpPr>
        <p:spPr>
          <a:xfrm>
            <a:off x="78657" y="1371600"/>
            <a:ext cx="8964562" cy="3862596"/>
          </a:xfrm>
          <a:prstGeom prst="rect">
            <a:avLst/>
          </a:prstGeom>
        </p:spPr>
        <p:txBody>
          <a:bodyPr wrap="square">
            <a:spAutoFit/>
          </a:bodyPr>
          <a:lstStyle/>
          <a:p>
            <a:pPr marL="342900" marR="0" lvl="0" indent="-342900">
              <a:spcBef>
                <a:spcPts val="0"/>
              </a:spcBef>
              <a:spcAft>
                <a:spcPts val="600"/>
              </a:spcAft>
              <a:buSzPct val="100000"/>
              <a:buFont typeface="Wingdings" panose="05000000000000000000" pitchFamily="2" charset="2"/>
              <a:buChar char="Ø"/>
              <a:tabLst>
                <a:tab pos="457200" algn="l"/>
              </a:tabLst>
            </a:pPr>
            <a:r>
              <a:rPr lang="en-US" sz="2000" dirty="0" smtClean="0">
                <a:ea typeface="Times New Roman" panose="02020603050405020304" pitchFamily="18" charset="0"/>
              </a:rPr>
              <a:t>Municipal </a:t>
            </a:r>
            <a:r>
              <a:rPr lang="en-US" sz="2000" dirty="0">
                <a:ea typeface="Times New Roman" panose="02020603050405020304" pitchFamily="18" charset="0"/>
              </a:rPr>
              <a:t>Can </a:t>
            </a:r>
            <a:r>
              <a:rPr lang="en-US" sz="2000" dirty="0" smtClean="0">
                <a:ea typeface="Times New Roman" panose="02020603050405020304" pitchFamily="18" charset="0"/>
              </a:rPr>
              <a:t>Program </a:t>
            </a:r>
            <a:r>
              <a:rPr lang="en-US" sz="2000" dirty="0">
                <a:ea typeface="Times New Roman" panose="02020603050405020304" pitchFamily="18" charset="0"/>
              </a:rPr>
              <a:t>will distribute a standard 65-gallon trash can to each City residence. </a:t>
            </a:r>
            <a:r>
              <a:rPr lang="en-US" sz="2000" dirty="0" smtClean="0">
                <a:ea typeface="Times New Roman" panose="02020603050405020304" pitchFamily="18" charset="0"/>
              </a:rPr>
              <a:t>Includes budget for debt service and can replacement.</a:t>
            </a:r>
          </a:p>
          <a:p>
            <a:pPr marL="342900" marR="0" lvl="0" indent="-342900">
              <a:spcBef>
                <a:spcPts val="0"/>
              </a:spcBef>
              <a:spcAft>
                <a:spcPts val="600"/>
              </a:spcAft>
              <a:buSzPct val="100000"/>
              <a:buFont typeface="Wingdings" panose="05000000000000000000" pitchFamily="2" charset="2"/>
              <a:buChar char="Ø"/>
              <a:tabLst>
                <a:tab pos="457200" algn="l"/>
              </a:tabLst>
            </a:pPr>
            <a:r>
              <a:rPr lang="en-US" sz="2000" dirty="0" smtClean="0">
                <a:ea typeface="Times New Roman" panose="02020603050405020304" pitchFamily="18" charset="0"/>
              </a:rPr>
              <a:t>Increase funding for the </a:t>
            </a:r>
            <a:r>
              <a:rPr lang="en-US" sz="2000" dirty="0">
                <a:ea typeface="Times New Roman" panose="02020603050405020304" pitchFamily="18" charset="0"/>
              </a:rPr>
              <a:t>Environmental Control Board </a:t>
            </a:r>
            <a:r>
              <a:rPr lang="en-US" sz="2000" dirty="0" smtClean="0">
                <a:ea typeface="Times New Roman" panose="02020603050405020304" pitchFamily="18" charset="0"/>
              </a:rPr>
              <a:t>to </a:t>
            </a:r>
            <a:r>
              <a:rPr lang="en-US" sz="2000" dirty="0">
                <a:ea typeface="Times New Roman" panose="02020603050405020304" pitchFamily="18" charset="0"/>
              </a:rPr>
              <a:t>support contractual hearing </a:t>
            </a:r>
            <a:r>
              <a:rPr lang="en-US" sz="2000" dirty="0" smtClean="0">
                <a:ea typeface="Times New Roman" panose="02020603050405020304" pitchFamily="18" charset="0"/>
              </a:rPr>
              <a:t>officers </a:t>
            </a:r>
            <a:r>
              <a:rPr lang="en-US" sz="2000" dirty="0">
                <a:ea typeface="Times New Roman" panose="02020603050405020304" pitchFamily="18" charset="0"/>
              </a:rPr>
              <a:t>based on </a:t>
            </a:r>
            <a:r>
              <a:rPr lang="en-US" sz="2000" dirty="0" smtClean="0">
                <a:ea typeface="Times New Roman" panose="02020603050405020304" pitchFamily="18" charset="0"/>
              </a:rPr>
              <a:t>an increase </a:t>
            </a:r>
            <a:r>
              <a:rPr lang="en-US" sz="2000" dirty="0">
                <a:ea typeface="Times New Roman" panose="02020603050405020304" pitchFamily="18" charset="0"/>
              </a:rPr>
              <a:t>in </a:t>
            </a:r>
            <a:r>
              <a:rPr lang="en-US" sz="2000" dirty="0" smtClean="0">
                <a:ea typeface="Times New Roman" panose="02020603050405020304" pitchFamily="18" charset="0"/>
              </a:rPr>
              <a:t>number of environmental citations.</a:t>
            </a:r>
          </a:p>
          <a:p>
            <a:pPr marL="342900" marR="0" lvl="0" indent="-342900">
              <a:spcBef>
                <a:spcPts val="0"/>
              </a:spcBef>
              <a:spcAft>
                <a:spcPts val="600"/>
              </a:spcAft>
              <a:buSzPct val="100000"/>
              <a:buFont typeface="Wingdings" panose="05000000000000000000" pitchFamily="2" charset="2"/>
              <a:buChar char="Ø"/>
              <a:tabLst>
                <a:tab pos="457200" algn="l"/>
              </a:tabLst>
            </a:pPr>
            <a:r>
              <a:rPr lang="en-US" sz="2000" dirty="0" smtClean="0">
                <a:ea typeface="Times New Roman" panose="02020603050405020304" pitchFamily="18" charset="0"/>
              </a:rPr>
              <a:t>Maintain current services for trash and recycling collection, street and alley cleaning, graffiti removal and other sanitation services.</a:t>
            </a:r>
          </a:p>
          <a:p>
            <a:pPr marL="342900" marR="0" lvl="0" indent="-342900">
              <a:spcBef>
                <a:spcPts val="0"/>
              </a:spcBef>
              <a:spcAft>
                <a:spcPts val="600"/>
              </a:spcAft>
              <a:buSzPct val="100000"/>
              <a:buFont typeface="Wingdings" panose="05000000000000000000" pitchFamily="2" charset="2"/>
              <a:buChar char="Ø"/>
              <a:tabLst>
                <a:tab pos="457200" algn="l"/>
              </a:tabLst>
            </a:pPr>
            <a:r>
              <a:rPr lang="en-US" sz="2000" dirty="0" smtClean="0">
                <a:ea typeface="Times New Roman" panose="02020603050405020304" pitchFamily="18" charset="0"/>
              </a:rPr>
              <a:t>A one-time $1.0 </a:t>
            </a:r>
            <a:r>
              <a:rPr lang="en-US" sz="2000" dirty="0">
                <a:ea typeface="Times New Roman" panose="02020603050405020304" pitchFamily="18" charset="0"/>
              </a:rPr>
              <a:t>million </a:t>
            </a:r>
            <a:r>
              <a:rPr lang="en-US" sz="2000" dirty="0" smtClean="0">
                <a:ea typeface="Times New Roman" panose="02020603050405020304" pitchFamily="18" charset="0"/>
              </a:rPr>
              <a:t>transfer from </a:t>
            </a:r>
            <a:r>
              <a:rPr lang="en-US" sz="2000" dirty="0">
                <a:ea typeface="Times New Roman" panose="02020603050405020304" pitchFamily="18" charset="0"/>
              </a:rPr>
              <a:t>the Stormwater Fund will support Mechanical Street Sweeping during Fiscal </a:t>
            </a:r>
            <a:r>
              <a:rPr lang="en-US" sz="2000" dirty="0" smtClean="0">
                <a:ea typeface="Times New Roman" panose="02020603050405020304" pitchFamily="18" charset="0"/>
              </a:rPr>
              <a:t>2017.</a:t>
            </a:r>
          </a:p>
          <a:p>
            <a:pPr marL="342900" marR="0" lvl="0" indent="-342900">
              <a:spcBef>
                <a:spcPts val="0"/>
              </a:spcBef>
              <a:spcAft>
                <a:spcPts val="600"/>
              </a:spcAft>
              <a:buSzPct val="100000"/>
              <a:buFont typeface="Wingdings" panose="05000000000000000000" pitchFamily="2" charset="2"/>
              <a:buChar char="Ø"/>
              <a:tabLst>
                <a:tab pos="457200" algn="l"/>
              </a:tabLst>
            </a:pPr>
            <a:r>
              <a:rPr lang="en-US" sz="2000" dirty="0" smtClean="0">
                <a:ea typeface="Times New Roman" panose="02020603050405020304" pitchFamily="18" charset="0"/>
              </a:rPr>
              <a:t>Fund an Emerald Ash Borer Response Plan and increase Proactive Pruning cycle from nine neighborhoods per year to 15 ($575K).</a:t>
            </a:r>
          </a:p>
          <a:p>
            <a:pPr marL="342900" marR="0" lvl="0" indent="-342900">
              <a:spcBef>
                <a:spcPts val="0"/>
              </a:spcBef>
              <a:spcAft>
                <a:spcPts val="600"/>
              </a:spcAft>
              <a:buSzPct val="100000"/>
              <a:buFont typeface="Wingdings" panose="05000000000000000000" pitchFamily="2" charset="2"/>
              <a:buChar char="Ø"/>
              <a:tabLst>
                <a:tab pos="457200" algn="l"/>
              </a:tabLst>
            </a:pPr>
            <a:r>
              <a:rPr lang="en-US" sz="2000" dirty="0" smtClean="0">
                <a:effectLst/>
                <a:ea typeface="Times New Roman" panose="02020603050405020304" pitchFamily="18" charset="0"/>
              </a:rPr>
              <a:t>Upgrade HCD surveillance cameras for enforcement of illegal dumping ($80K).</a:t>
            </a:r>
            <a:endParaRPr lang="en-US" sz="2000" dirty="0">
              <a:effectLst/>
              <a:ea typeface="Times New Roman" panose="02020603050405020304" pitchFamily="18" charset="0"/>
            </a:endParaRPr>
          </a:p>
        </p:txBody>
      </p:sp>
    </p:spTree>
    <p:extLst>
      <p:ext uri="{BB962C8B-B14F-4D97-AF65-F5344CB8AC3E}">
        <p14:creationId xmlns:p14="http://schemas.microsoft.com/office/powerpoint/2010/main" val="356512997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34548A-DD63-4BF3-AE1A-ED3F76884619}" type="slidenum">
              <a:rPr lang="en-US" smtClean="0"/>
              <a:t>76</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cxnSp>
        <p:nvCxnSpPr>
          <p:cNvPr id="11" name="Straight Connector 10"/>
          <p:cNvCxnSpPr/>
          <p:nvPr/>
        </p:nvCxnSpPr>
        <p:spPr>
          <a:xfrm>
            <a:off x="560439" y="1034407"/>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8039" y="90821"/>
            <a:ext cx="8305799" cy="830997"/>
          </a:xfrm>
          <a:prstGeom prst="rect">
            <a:avLst/>
          </a:prstGeom>
          <a:noFill/>
        </p:spPr>
        <p:txBody>
          <a:bodyPr wrap="square" rtlCol="0">
            <a:spAutoFit/>
          </a:bodyPr>
          <a:lstStyle/>
          <a:p>
            <a:pPr algn="ctr"/>
            <a:r>
              <a:rPr lang="en-US" sz="4800" dirty="0" smtClean="0">
                <a:solidFill>
                  <a:schemeClr val="accent5">
                    <a:lumMod val="50000"/>
                  </a:schemeClr>
                </a:solidFill>
              </a:rPr>
              <a:t>A Healthier City</a:t>
            </a:r>
            <a:endParaRPr lang="en-US" sz="3600" dirty="0">
              <a:solidFill>
                <a:schemeClr val="accent5">
                  <a:lumMod val="50000"/>
                </a:schemeClr>
              </a:solidFill>
            </a:endParaRPr>
          </a:p>
        </p:txBody>
      </p:sp>
      <p:pic>
        <p:nvPicPr>
          <p:cNvPr id="10" name="Picture 9"/>
          <p:cNvPicPr>
            <a:picLocks noChangeAspect="1"/>
          </p:cNvPicPr>
          <p:nvPr/>
        </p:nvPicPr>
        <p:blipFill rotWithShape="1">
          <a:blip r:embed="rId4">
            <a:clrChange>
              <a:clrFrom>
                <a:srgbClr val="C3C3C3"/>
              </a:clrFrom>
              <a:clrTo>
                <a:srgbClr val="C3C3C3">
                  <a:alpha val="0"/>
                </a:srgbClr>
              </a:clrTo>
            </a:clrChange>
            <a:extLst>
              <a:ext uri="{28A0092B-C50C-407E-A947-70E740481C1C}">
                <a14:useLocalDpi xmlns:a14="http://schemas.microsoft.com/office/drawing/2010/main" val="0"/>
              </a:ext>
            </a:extLst>
          </a:blip>
          <a:srcRect l="70332" r="1251"/>
          <a:stretch/>
        </p:blipFill>
        <p:spPr>
          <a:xfrm>
            <a:off x="1447800" y="76200"/>
            <a:ext cx="1070104" cy="914400"/>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677714640"/>
              </p:ext>
            </p:extLst>
          </p:nvPr>
        </p:nvGraphicFramePr>
        <p:xfrm>
          <a:off x="408039" y="1301758"/>
          <a:ext cx="8431162" cy="2508242"/>
        </p:xfrm>
        <a:graphic>
          <a:graphicData uri="http://schemas.openxmlformats.org/drawingml/2006/table">
            <a:tbl>
              <a:tblPr firstRow="1" bandRow="1">
                <a:tableStyleId>{5940675A-B579-460E-94D1-54222C63F5DA}</a:tableStyleId>
              </a:tblPr>
              <a:tblGrid>
                <a:gridCol w="5459361"/>
                <a:gridCol w="2971801"/>
              </a:tblGrid>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2060"/>
                          </a:solidFill>
                        </a:rPr>
                        <a:t>Total Heroin-Related Deaths</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080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2060"/>
                          </a:solidFill>
                        </a:rPr>
                        <a:t>Number of Childhood Asthma ER Visits per 100,000 People</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14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2060"/>
                          </a:solidFill>
                        </a:rPr>
                        <a:t>Percent of</a:t>
                      </a:r>
                      <a:r>
                        <a:rPr lang="en-US" sz="1600" baseline="0" dirty="0" smtClean="0">
                          <a:solidFill>
                            <a:srgbClr val="002060"/>
                          </a:solidFill>
                        </a:rPr>
                        <a:t> Citizens who Reported More than 8 Days in the Past Month in Which Mental Health was Not Good</a:t>
                      </a:r>
                      <a:endParaRPr lang="en-US" sz="1600" dirty="0" smtClean="0">
                        <a:solidFill>
                          <a:srgbClr val="002060"/>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pic>
        <p:nvPicPr>
          <p:cNvPr id="2" name="Picture 1"/>
          <p:cNvPicPr>
            <a:picLocks noChangeAspect="1"/>
          </p:cNvPicPr>
          <p:nvPr/>
        </p:nvPicPr>
        <p:blipFill>
          <a:blip r:embed="rId5"/>
          <a:stretch>
            <a:fillRect/>
          </a:stretch>
        </p:blipFill>
        <p:spPr>
          <a:xfrm>
            <a:off x="5943600" y="1218558"/>
            <a:ext cx="2843213" cy="680967"/>
          </a:xfrm>
          <a:prstGeom prst="rect">
            <a:avLst/>
          </a:prstGeom>
        </p:spPr>
      </p:pic>
      <p:pic>
        <p:nvPicPr>
          <p:cNvPr id="4" name="Picture 3"/>
          <p:cNvPicPr>
            <a:picLocks noChangeAspect="1"/>
          </p:cNvPicPr>
          <p:nvPr/>
        </p:nvPicPr>
        <p:blipFill>
          <a:blip r:embed="rId6"/>
          <a:stretch>
            <a:fillRect/>
          </a:stretch>
        </p:blipFill>
        <p:spPr>
          <a:xfrm>
            <a:off x="6248400" y="3018363"/>
            <a:ext cx="2071688" cy="634976"/>
          </a:xfrm>
          <a:prstGeom prst="rect">
            <a:avLst/>
          </a:prstGeom>
        </p:spPr>
      </p:pic>
      <p:pic>
        <p:nvPicPr>
          <p:cNvPr id="5" name="Picture 4"/>
          <p:cNvPicPr>
            <a:picLocks noChangeAspect="1"/>
          </p:cNvPicPr>
          <p:nvPr/>
        </p:nvPicPr>
        <p:blipFill>
          <a:blip r:embed="rId7"/>
          <a:stretch>
            <a:fillRect/>
          </a:stretch>
        </p:blipFill>
        <p:spPr>
          <a:xfrm>
            <a:off x="6146006" y="2083675"/>
            <a:ext cx="2438400" cy="661766"/>
          </a:xfrm>
          <a:prstGeom prst="rect">
            <a:avLst/>
          </a:prstGeom>
        </p:spPr>
      </p:pic>
      <p:sp>
        <p:nvSpPr>
          <p:cNvPr id="14" name="TextBox 13"/>
          <p:cNvSpPr txBox="1"/>
          <p:nvPr/>
        </p:nvSpPr>
        <p:spPr>
          <a:xfrm>
            <a:off x="11987" y="4319479"/>
            <a:ext cx="9184803" cy="1200329"/>
          </a:xfrm>
          <a:prstGeom prst="rect">
            <a:avLst/>
          </a:prstGeom>
          <a:noFill/>
        </p:spPr>
        <p:txBody>
          <a:bodyPr wrap="square" rtlCol="0">
            <a:spAutoFit/>
          </a:bodyPr>
          <a:lstStyle/>
          <a:p>
            <a:pPr marL="342900" indent="-342900">
              <a:buFont typeface="Wingdings" panose="05000000000000000000" pitchFamily="2" charset="2"/>
              <a:buChar char="ü"/>
            </a:pPr>
            <a:r>
              <a:rPr lang="en-US" sz="2400" dirty="0" smtClean="0"/>
              <a:t>Heroin-related deaths have continued to increase since 2011.</a:t>
            </a:r>
          </a:p>
          <a:p>
            <a:pPr marL="342900" indent="-342900">
              <a:buFont typeface="Wingdings" panose="05000000000000000000" pitchFamily="2" charset="2"/>
              <a:buChar char="ü"/>
            </a:pPr>
            <a:r>
              <a:rPr lang="en-US" sz="2400" dirty="0" smtClean="0"/>
              <a:t>Asthma ER visits have come down since 2012, but increased in the past year.</a:t>
            </a:r>
          </a:p>
        </p:txBody>
      </p:sp>
    </p:spTree>
    <p:extLst>
      <p:ext uri="{BB962C8B-B14F-4D97-AF65-F5344CB8AC3E}">
        <p14:creationId xmlns:p14="http://schemas.microsoft.com/office/powerpoint/2010/main" val="71896357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34548A-DD63-4BF3-AE1A-ED3F76884619}" type="slidenum">
              <a:rPr lang="en-US" smtClean="0"/>
              <a:t>77</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cxnSp>
        <p:nvCxnSpPr>
          <p:cNvPr id="11" name="Straight Connector 10"/>
          <p:cNvCxnSpPr/>
          <p:nvPr/>
        </p:nvCxnSpPr>
        <p:spPr>
          <a:xfrm>
            <a:off x="560439" y="1034407"/>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8039" y="90821"/>
            <a:ext cx="8305799" cy="830997"/>
          </a:xfrm>
          <a:prstGeom prst="rect">
            <a:avLst/>
          </a:prstGeom>
          <a:noFill/>
        </p:spPr>
        <p:txBody>
          <a:bodyPr wrap="square" rtlCol="0">
            <a:spAutoFit/>
          </a:bodyPr>
          <a:lstStyle/>
          <a:p>
            <a:pPr algn="ctr"/>
            <a:r>
              <a:rPr lang="en-US" sz="4800" dirty="0" smtClean="0">
                <a:solidFill>
                  <a:schemeClr val="accent5">
                    <a:lumMod val="50000"/>
                  </a:schemeClr>
                </a:solidFill>
              </a:rPr>
              <a:t>A Healthier City</a:t>
            </a:r>
            <a:endParaRPr lang="en-US" sz="3600" dirty="0">
              <a:solidFill>
                <a:schemeClr val="accent5">
                  <a:lumMod val="50000"/>
                </a:schemeClr>
              </a:solidFill>
            </a:endParaRPr>
          </a:p>
        </p:txBody>
      </p:sp>
      <p:pic>
        <p:nvPicPr>
          <p:cNvPr id="10" name="Picture 9"/>
          <p:cNvPicPr>
            <a:picLocks noChangeAspect="1"/>
          </p:cNvPicPr>
          <p:nvPr/>
        </p:nvPicPr>
        <p:blipFill rotWithShape="1">
          <a:blip r:embed="rId4">
            <a:clrChange>
              <a:clrFrom>
                <a:srgbClr val="C3C3C3"/>
              </a:clrFrom>
              <a:clrTo>
                <a:srgbClr val="C3C3C3">
                  <a:alpha val="0"/>
                </a:srgbClr>
              </a:clrTo>
            </a:clrChange>
            <a:extLst>
              <a:ext uri="{28A0092B-C50C-407E-A947-70E740481C1C}">
                <a14:useLocalDpi xmlns:a14="http://schemas.microsoft.com/office/drawing/2010/main" val="0"/>
              </a:ext>
            </a:extLst>
          </a:blip>
          <a:srcRect l="70332" r="1251"/>
          <a:stretch/>
        </p:blipFill>
        <p:spPr>
          <a:xfrm>
            <a:off x="1447800" y="76200"/>
            <a:ext cx="1070104" cy="914400"/>
          </a:xfrm>
          <a:prstGeom prst="rect">
            <a:avLst/>
          </a:prstGeom>
        </p:spPr>
      </p:pic>
      <p:sp>
        <p:nvSpPr>
          <p:cNvPr id="8" name="Rectangle 7"/>
          <p:cNvSpPr/>
          <p:nvPr/>
        </p:nvSpPr>
        <p:spPr>
          <a:xfrm>
            <a:off x="46702" y="1371600"/>
            <a:ext cx="9028472" cy="3926716"/>
          </a:xfrm>
          <a:prstGeom prst="rect">
            <a:avLst/>
          </a:prstGeom>
        </p:spPr>
        <p:txBody>
          <a:bodyPr wrap="square">
            <a:spAutoFit/>
          </a:bodyPr>
          <a:lstStyle/>
          <a:p>
            <a:pPr marL="342900" marR="0" lvl="0" indent="-342900">
              <a:spcBef>
                <a:spcPts val="0"/>
              </a:spcBef>
              <a:spcAft>
                <a:spcPts val="700"/>
              </a:spcAft>
              <a:buSzPct val="100000"/>
              <a:buFont typeface="Wingdings" panose="05000000000000000000" pitchFamily="2" charset="2"/>
              <a:buChar char="Ø"/>
              <a:tabLst>
                <a:tab pos="457200" algn="l"/>
              </a:tabLst>
            </a:pPr>
            <a:r>
              <a:rPr lang="en-US" sz="2000" dirty="0" smtClean="0">
                <a:ea typeface="Times New Roman" panose="02020603050405020304" pitchFamily="18" charset="0"/>
              </a:rPr>
              <a:t>Increase </a:t>
            </a:r>
            <a:r>
              <a:rPr lang="en-US" sz="2000" dirty="0">
                <a:ea typeface="Times New Roman" panose="02020603050405020304" pitchFamily="18" charset="0"/>
              </a:rPr>
              <a:t>funding for Temporary Housing for the Homeless to support the current demand for sheltering </a:t>
            </a:r>
            <a:r>
              <a:rPr lang="en-US" sz="2000" dirty="0" smtClean="0">
                <a:ea typeface="Times New Roman" panose="02020603050405020304" pitchFamily="18" charset="0"/>
              </a:rPr>
              <a:t>services.</a:t>
            </a:r>
          </a:p>
          <a:p>
            <a:pPr marL="342900" marR="0" lvl="0" indent="-342900">
              <a:spcBef>
                <a:spcPts val="0"/>
              </a:spcBef>
              <a:spcAft>
                <a:spcPts val="700"/>
              </a:spcAft>
              <a:buSzPct val="100000"/>
              <a:buFont typeface="Wingdings" panose="05000000000000000000" pitchFamily="2" charset="2"/>
              <a:buChar char="Ø"/>
              <a:tabLst>
                <a:tab pos="457200" algn="l"/>
              </a:tabLst>
            </a:pPr>
            <a:r>
              <a:rPr lang="en-US" sz="2000" dirty="0" smtClean="0">
                <a:ea typeface="Times New Roman" panose="02020603050405020304" pitchFamily="18" charset="0"/>
              </a:rPr>
              <a:t>Reduce </a:t>
            </a:r>
            <a:r>
              <a:rPr lang="en-US" sz="2000" dirty="0">
                <a:ea typeface="Times New Roman" panose="02020603050405020304" pitchFamily="18" charset="0"/>
              </a:rPr>
              <a:t>unused Summer Food Program meals, cutting the City’s </a:t>
            </a:r>
            <a:r>
              <a:rPr lang="en-US" sz="2000" dirty="0" smtClean="0">
                <a:ea typeface="Times New Roman" panose="02020603050405020304" pitchFamily="18" charset="0"/>
              </a:rPr>
              <a:t>costs.</a:t>
            </a:r>
          </a:p>
          <a:p>
            <a:pPr marL="342900" marR="0" lvl="0" indent="-342900">
              <a:spcBef>
                <a:spcPts val="0"/>
              </a:spcBef>
              <a:spcAft>
                <a:spcPts val="700"/>
              </a:spcAft>
              <a:buSzPct val="100000"/>
              <a:buFont typeface="Wingdings" panose="05000000000000000000" pitchFamily="2" charset="2"/>
              <a:buChar char="Ø"/>
              <a:tabLst>
                <a:tab pos="457200" algn="l"/>
              </a:tabLst>
            </a:pPr>
            <a:r>
              <a:rPr lang="en-US" sz="2000" dirty="0" smtClean="0">
                <a:ea typeface="Times New Roman" panose="02020603050405020304" pitchFamily="18" charset="0"/>
              </a:rPr>
              <a:t>Increase </a:t>
            </a:r>
            <a:r>
              <a:rPr lang="en-US" sz="2000" dirty="0">
                <a:ea typeface="Times New Roman" panose="02020603050405020304" pitchFamily="18" charset="0"/>
              </a:rPr>
              <a:t>the EMS fees for basic and advanced life support transport, mileage, and EKGs to bring them in line with other large </a:t>
            </a:r>
            <a:r>
              <a:rPr lang="en-US" sz="2000" dirty="0" smtClean="0">
                <a:ea typeface="Times New Roman" panose="02020603050405020304" pitchFamily="18" charset="0"/>
              </a:rPr>
              <a:t>municipalities.</a:t>
            </a:r>
          </a:p>
          <a:p>
            <a:pPr marL="342900" marR="0" lvl="0" indent="-342900">
              <a:spcBef>
                <a:spcPts val="0"/>
              </a:spcBef>
              <a:spcAft>
                <a:spcPts val="700"/>
              </a:spcAft>
              <a:buSzPct val="100000"/>
              <a:buFont typeface="Wingdings" panose="05000000000000000000" pitchFamily="2" charset="2"/>
              <a:buChar char="Ø"/>
              <a:tabLst>
                <a:tab pos="457200" algn="l"/>
              </a:tabLst>
            </a:pPr>
            <a:r>
              <a:rPr lang="en-US" sz="2000" dirty="0" smtClean="0">
                <a:effectLst/>
                <a:ea typeface="Times New Roman" panose="02020603050405020304" pitchFamily="18" charset="0"/>
              </a:rPr>
              <a:t>Support for move toward Community Paramedicine in EMS, diverting non-emergency clients to the most appropriate health facilities ($398K).</a:t>
            </a:r>
          </a:p>
          <a:p>
            <a:pPr marL="342900" marR="0" lvl="0" indent="-342900">
              <a:spcBef>
                <a:spcPts val="0"/>
              </a:spcBef>
              <a:spcAft>
                <a:spcPts val="700"/>
              </a:spcAft>
              <a:buSzPct val="100000"/>
              <a:buFont typeface="Wingdings" panose="05000000000000000000" pitchFamily="2" charset="2"/>
              <a:buChar char="Ø"/>
              <a:tabLst>
                <a:tab pos="457200" algn="l"/>
              </a:tabLst>
            </a:pPr>
            <a:r>
              <a:rPr lang="en-US" sz="2000" dirty="0" smtClean="0">
                <a:ea typeface="Times New Roman" panose="02020603050405020304" pitchFamily="18" charset="0"/>
              </a:rPr>
              <a:t>Establish a 24/7 stabilization center providing sobering services and linkage to care, addressing over-utilization of ER ($205K).</a:t>
            </a:r>
          </a:p>
          <a:p>
            <a:pPr marL="342900" marR="0" lvl="0" indent="-342900">
              <a:spcBef>
                <a:spcPts val="0"/>
              </a:spcBef>
              <a:spcAft>
                <a:spcPts val="700"/>
              </a:spcAft>
              <a:buSzPct val="100000"/>
              <a:buFont typeface="Wingdings" panose="05000000000000000000" pitchFamily="2" charset="2"/>
              <a:buChar char="Ø"/>
              <a:tabLst>
                <a:tab pos="457200" algn="l"/>
              </a:tabLst>
            </a:pPr>
            <a:r>
              <a:rPr lang="en-US" sz="2000" dirty="0" smtClean="0">
                <a:ea typeface="Times New Roman" panose="02020603050405020304" pitchFamily="18" charset="0"/>
              </a:rPr>
              <a:t>Upgrade Health clinical infrastructure, including new electronic health record and lab management system enabling clinics to bill insurers for services ($200K).</a:t>
            </a:r>
            <a:endParaRPr lang="en-US" sz="2000" dirty="0">
              <a:effectLst/>
              <a:ea typeface="Times New Roman" panose="02020603050405020304" pitchFamily="18" charset="0"/>
            </a:endParaRPr>
          </a:p>
        </p:txBody>
      </p:sp>
    </p:spTree>
    <p:extLst>
      <p:ext uri="{BB962C8B-B14F-4D97-AF65-F5344CB8AC3E}">
        <p14:creationId xmlns:p14="http://schemas.microsoft.com/office/powerpoint/2010/main" val="314079732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34548A-DD63-4BF3-AE1A-ED3F76884619}" type="slidenum">
              <a:rPr lang="en-US" smtClean="0"/>
              <a:t>78</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cxnSp>
        <p:nvCxnSpPr>
          <p:cNvPr id="11" name="Straight Connector 10"/>
          <p:cNvCxnSpPr/>
          <p:nvPr/>
        </p:nvCxnSpPr>
        <p:spPr>
          <a:xfrm>
            <a:off x="560439" y="1034407"/>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8039" y="90821"/>
            <a:ext cx="8305799" cy="830997"/>
          </a:xfrm>
          <a:prstGeom prst="rect">
            <a:avLst/>
          </a:prstGeom>
          <a:noFill/>
        </p:spPr>
        <p:txBody>
          <a:bodyPr wrap="square" rtlCol="0">
            <a:spAutoFit/>
          </a:bodyPr>
          <a:lstStyle/>
          <a:p>
            <a:pPr algn="ctr"/>
            <a:r>
              <a:rPr lang="en-US" sz="4800" dirty="0" smtClean="0">
                <a:solidFill>
                  <a:schemeClr val="accent5">
                    <a:lumMod val="50000"/>
                  </a:schemeClr>
                </a:solidFill>
              </a:rPr>
              <a:t>Fiscal Risks</a:t>
            </a:r>
            <a:endParaRPr lang="en-US" sz="3600" dirty="0">
              <a:solidFill>
                <a:schemeClr val="accent5">
                  <a:lumMod val="50000"/>
                </a:schemeClr>
              </a:solidFill>
            </a:endParaRPr>
          </a:p>
        </p:txBody>
      </p:sp>
      <p:sp>
        <p:nvSpPr>
          <p:cNvPr id="8" name="Rectangle 7"/>
          <p:cNvSpPr/>
          <p:nvPr/>
        </p:nvSpPr>
        <p:spPr>
          <a:xfrm>
            <a:off x="390833" y="1482088"/>
            <a:ext cx="7268498" cy="4462760"/>
          </a:xfrm>
          <a:prstGeom prst="rect">
            <a:avLst/>
          </a:prstGeom>
        </p:spPr>
        <p:txBody>
          <a:bodyPr wrap="square">
            <a:spAutoFit/>
          </a:bodyPr>
          <a:lstStyle/>
          <a:p>
            <a:pPr marL="342900" indent="-342900">
              <a:spcAft>
                <a:spcPts val="1200"/>
              </a:spcAft>
              <a:buSzPct val="100000"/>
              <a:buFont typeface="Wingdings" panose="05000000000000000000" pitchFamily="2" charset="2"/>
              <a:buChar char="Ø"/>
              <a:tabLst>
                <a:tab pos="457200" algn="l"/>
              </a:tabLst>
            </a:pPr>
            <a:r>
              <a:rPr lang="en-US" sz="3200" dirty="0">
                <a:solidFill>
                  <a:srgbClr val="002060"/>
                </a:solidFill>
                <a:ea typeface="Times New Roman" panose="02020603050405020304" pitchFamily="18" charset="0"/>
              </a:rPr>
              <a:t>Labor </a:t>
            </a:r>
            <a:r>
              <a:rPr lang="en-US" sz="3200" dirty="0" smtClean="0">
                <a:solidFill>
                  <a:srgbClr val="002060"/>
                </a:solidFill>
                <a:ea typeface="Times New Roman" panose="02020603050405020304" pitchFamily="18" charset="0"/>
              </a:rPr>
              <a:t>Negotiations</a:t>
            </a:r>
          </a:p>
          <a:p>
            <a:pPr marL="342900" marR="0" lvl="0" indent="-342900">
              <a:spcBef>
                <a:spcPts val="0"/>
              </a:spcBef>
              <a:spcAft>
                <a:spcPts val="1200"/>
              </a:spcAft>
              <a:buSzPct val="100000"/>
              <a:buFont typeface="Wingdings" panose="05000000000000000000" pitchFamily="2" charset="2"/>
              <a:buChar char="Ø"/>
              <a:tabLst>
                <a:tab pos="457200" algn="l"/>
              </a:tabLst>
            </a:pPr>
            <a:r>
              <a:rPr lang="en-US" sz="3200" dirty="0" smtClean="0">
                <a:solidFill>
                  <a:srgbClr val="002060"/>
                </a:solidFill>
                <a:ea typeface="Times New Roman" panose="02020603050405020304" pitchFamily="18" charset="0"/>
              </a:rPr>
              <a:t>Teacher Pension</a:t>
            </a:r>
          </a:p>
          <a:p>
            <a:pPr marL="342900" marR="0" lvl="0" indent="-342900">
              <a:spcBef>
                <a:spcPts val="0"/>
              </a:spcBef>
              <a:spcAft>
                <a:spcPts val="1200"/>
              </a:spcAft>
              <a:buSzPct val="100000"/>
              <a:buFont typeface="Wingdings" panose="05000000000000000000" pitchFamily="2" charset="2"/>
              <a:buChar char="Ø"/>
              <a:tabLst>
                <a:tab pos="457200" algn="l"/>
              </a:tabLst>
            </a:pPr>
            <a:r>
              <a:rPr lang="en-US" sz="3200" dirty="0" smtClean="0">
                <a:solidFill>
                  <a:srgbClr val="002060"/>
                </a:solidFill>
                <a:ea typeface="Times New Roman" panose="02020603050405020304" pitchFamily="18" charset="0"/>
              </a:rPr>
              <a:t>Termination Leave Payment</a:t>
            </a:r>
          </a:p>
          <a:p>
            <a:pPr marL="342900" marR="0" lvl="0" indent="-342900">
              <a:spcBef>
                <a:spcPts val="0"/>
              </a:spcBef>
              <a:spcAft>
                <a:spcPts val="1200"/>
              </a:spcAft>
              <a:buSzPct val="100000"/>
              <a:buFont typeface="Wingdings" panose="05000000000000000000" pitchFamily="2" charset="2"/>
              <a:buChar char="Ø"/>
              <a:tabLst>
                <a:tab pos="457200" algn="l"/>
              </a:tabLst>
            </a:pPr>
            <a:r>
              <a:rPr lang="en-US" sz="3200" dirty="0" smtClean="0">
                <a:solidFill>
                  <a:srgbClr val="002060"/>
                </a:solidFill>
                <a:ea typeface="Times New Roman" panose="02020603050405020304" pitchFamily="18" charset="0"/>
              </a:rPr>
              <a:t>Trial preparation</a:t>
            </a:r>
          </a:p>
          <a:p>
            <a:pPr marL="342900" indent="-342900">
              <a:spcAft>
                <a:spcPts val="1200"/>
              </a:spcAft>
              <a:buSzPct val="100000"/>
              <a:buFont typeface="Wingdings" panose="05000000000000000000" pitchFamily="2" charset="2"/>
              <a:buChar char="Ø"/>
              <a:tabLst>
                <a:tab pos="457200" algn="l"/>
              </a:tabLst>
            </a:pPr>
            <a:r>
              <a:rPr lang="en-US" sz="3200" dirty="0">
                <a:solidFill>
                  <a:srgbClr val="002060"/>
                </a:solidFill>
                <a:ea typeface="Times New Roman" panose="02020603050405020304" pitchFamily="18" charset="0"/>
              </a:rPr>
              <a:t>Department of Justice </a:t>
            </a:r>
            <a:r>
              <a:rPr lang="en-US" sz="3200" dirty="0" smtClean="0">
                <a:solidFill>
                  <a:srgbClr val="002060"/>
                </a:solidFill>
                <a:ea typeface="Times New Roman" panose="02020603050405020304" pitchFamily="18" charset="0"/>
              </a:rPr>
              <a:t>Review</a:t>
            </a:r>
          </a:p>
          <a:p>
            <a:pPr marL="342900" indent="-342900">
              <a:spcAft>
                <a:spcPts val="1200"/>
              </a:spcAft>
              <a:buSzPct val="100000"/>
              <a:buFont typeface="Wingdings" panose="05000000000000000000" pitchFamily="2" charset="2"/>
              <a:buChar char="Ø"/>
              <a:tabLst>
                <a:tab pos="457200" algn="l"/>
              </a:tabLst>
            </a:pPr>
            <a:r>
              <a:rPr lang="en-US" sz="3200" dirty="0">
                <a:solidFill>
                  <a:srgbClr val="002060"/>
                </a:solidFill>
                <a:ea typeface="Times New Roman" panose="02020603050405020304" pitchFamily="18" charset="0"/>
              </a:rPr>
              <a:t>Pension </a:t>
            </a:r>
            <a:r>
              <a:rPr lang="en-US" sz="3200" dirty="0" smtClean="0">
                <a:solidFill>
                  <a:srgbClr val="002060"/>
                </a:solidFill>
                <a:ea typeface="Times New Roman" panose="02020603050405020304" pitchFamily="18" charset="0"/>
              </a:rPr>
              <a:t>Litigation</a:t>
            </a:r>
            <a:endParaRPr lang="en-US" sz="3200" dirty="0" smtClean="0">
              <a:solidFill>
                <a:srgbClr val="002060"/>
              </a:solidFill>
              <a:effectLst/>
              <a:ea typeface="Times New Roman" panose="02020603050405020304" pitchFamily="18" charset="0"/>
            </a:endParaRPr>
          </a:p>
          <a:p>
            <a:pPr marL="342900" marR="0" lvl="0" indent="-342900">
              <a:spcBef>
                <a:spcPts val="0"/>
              </a:spcBef>
              <a:spcAft>
                <a:spcPts val="1200"/>
              </a:spcAft>
              <a:buSzPct val="100000"/>
              <a:buFont typeface="Wingdings" panose="05000000000000000000" pitchFamily="2" charset="2"/>
              <a:buChar char="Ø"/>
              <a:tabLst>
                <a:tab pos="457200" algn="l"/>
              </a:tabLst>
            </a:pPr>
            <a:r>
              <a:rPr lang="en-US" sz="3200" dirty="0" smtClean="0">
                <a:solidFill>
                  <a:srgbClr val="002060"/>
                </a:solidFill>
                <a:ea typeface="Times New Roman" panose="02020603050405020304" pitchFamily="18" charset="0"/>
              </a:rPr>
              <a:t>Economy</a:t>
            </a:r>
          </a:p>
        </p:txBody>
      </p:sp>
    </p:spTree>
    <p:extLst>
      <p:ext uri="{BB962C8B-B14F-4D97-AF65-F5344CB8AC3E}">
        <p14:creationId xmlns:p14="http://schemas.microsoft.com/office/powerpoint/2010/main" val="208227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34548A-DD63-4BF3-AE1A-ED3F76884619}" type="slidenum">
              <a:rPr lang="en-US" smtClean="0"/>
              <a:t>8</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cxnSp>
        <p:nvCxnSpPr>
          <p:cNvPr id="11" name="Straight Connector 10"/>
          <p:cNvCxnSpPr/>
          <p:nvPr/>
        </p:nvCxnSpPr>
        <p:spPr>
          <a:xfrm>
            <a:off x="571500" y="955021"/>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8040" y="54111"/>
            <a:ext cx="8305799" cy="830997"/>
          </a:xfrm>
          <a:prstGeom prst="rect">
            <a:avLst/>
          </a:prstGeom>
          <a:noFill/>
        </p:spPr>
        <p:txBody>
          <a:bodyPr wrap="square" rtlCol="0">
            <a:spAutoFit/>
          </a:bodyPr>
          <a:lstStyle/>
          <a:p>
            <a:pPr algn="ctr"/>
            <a:r>
              <a:rPr lang="en-US" sz="4800" dirty="0" smtClean="0">
                <a:solidFill>
                  <a:schemeClr val="accent5">
                    <a:lumMod val="50000"/>
                  </a:schemeClr>
                </a:solidFill>
              </a:rPr>
              <a:t>ERS Contribution</a:t>
            </a:r>
            <a:endParaRPr lang="en-US" sz="3600" dirty="0">
              <a:solidFill>
                <a:schemeClr val="accent5">
                  <a:lumMod val="50000"/>
                </a:schemeClr>
              </a:solidFill>
            </a:endParaRPr>
          </a:p>
        </p:txBody>
      </p:sp>
      <p:pic>
        <p:nvPicPr>
          <p:cNvPr id="2" name="Picture 1"/>
          <p:cNvPicPr>
            <a:picLocks noChangeAspect="1"/>
          </p:cNvPicPr>
          <p:nvPr/>
        </p:nvPicPr>
        <p:blipFill rotWithShape="1">
          <a:blip r:embed="rId4"/>
          <a:srcRect l="382" t="2373" r="1254" b="1601"/>
          <a:stretch/>
        </p:blipFill>
        <p:spPr>
          <a:xfrm>
            <a:off x="266700" y="1219200"/>
            <a:ext cx="8610601" cy="4572000"/>
          </a:xfrm>
          <a:prstGeom prst="rect">
            <a:avLst/>
          </a:prstGeom>
        </p:spPr>
      </p:pic>
    </p:spTree>
    <p:extLst>
      <p:ext uri="{BB962C8B-B14F-4D97-AF65-F5344CB8AC3E}">
        <p14:creationId xmlns:p14="http://schemas.microsoft.com/office/powerpoint/2010/main" val="884620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34548A-DD63-4BF3-AE1A-ED3F76884619}" type="slidenum">
              <a:rPr lang="en-US" smtClean="0"/>
              <a:t>9</a:t>
            </a:fld>
            <a:endParaRPr lang="en-US" dirty="0"/>
          </a:p>
        </p:txBody>
      </p:sp>
      <p:sp>
        <p:nvSpPr>
          <p:cNvPr id="9" name="Rectangle 8"/>
          <p:cNvSpPr/>
          <p:nvPr/>
        </p:nvSpPr>
        <p:spPr>
          <a:xfrm>
            <a:off x="11987" y="6172200"/>
            <a:ext cx="7848600" cy="685800"/>
          </a:xfrm>
          <a:prstGeom prst="rect">
            <a:avLst/>
          </a:prstGeom>
          <a:gradFill flip="none" rotWithShape="1">
            <a:gsLst>
              <a:gs pos="0">
                <a:schemeClr val="bg1"/>
              </a:gs>
              <a:gs pos="74000">
                <a:srgbClr val="FF9900"/>
              </a:gs>
              <a:gs pos="83000">
                <a:srgbClr val="FF9900"/>
              </a:gs>
              <a:gs pos="100000">
                <a:srgbClr val="FF9900"/>
              </a:gs>
            </a:gsLst>
            <a:lin ang="10800000" scaled="1"/>
            <a:tileRect/>
          </a:gradFill>
          <a:ln>
            <a:gradFill flip="none" rotWithShape="1">
              <a:gsLst>
                <a:gs pos="0">
                  <a:schemeClr val="bg1"/>
                </a:gs>
                <a:gs pos="74000">
                  <a:srgbClr val="FF9900"/>
                </a:gs>
                <a:gs pos="83000">
                  <a:srgbClr val="FF9900"/>
                </a:gs>
                <a:gs pos="100000">
                  <a:srgbClr val="FF99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clrChange>
              <a:clrFrom>
                <a:srgbClr val="D19417"/>
              </a:clrFrom>
              <a:clrTo>
                <a:srgbClr val="D19417">
                  <a:alpha val="0"/>
                </a:srgbClr>
              </a:clrTo>
            </a:clrChange>
            <a:extLst>
              <a:ext uri="{28A0092B-C50C-407E-A947-70E740481C1C}">
                <a14:useLocalDpi xmlns:a14="http://schemas.microsoft.com/office/drawing/2010/main" val="0"/>
              </a:ext>
            </a:extLst>
          </a:blip>
          <a:srcRect l="1133" t="3413" r="2427" b="3652"/>
          <a:stretch/>
        </p:blipFill>
        <p:spPr>
          <a:xfrm>
            <a:off x="0" y="6145713"/>
            <a:ext cx="2590800" cy="702762"/>
          </a:xfrm>
          <a:prstGeom prst="rect">
            <a:avLst/>
          </a:prstGeom>
        </p:spPr>
      </p:pic>
      <p:cxnSp>
        <p:nvCxnSpPr>
          <p:cNvPr id="11" name="Straight Connector 10"/>
          <p:cNvCxnSpPr/>
          <p:nvPr/>
        </p:nvCxnSpPr>
        <p:spPr>
          <a:xfrm>
            <a:off x="571500" y="955021"/>
            <a:ext cx="8001000" cy="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47116" y="108403"/>
            <a:ext cx="8305799" cy="830997"/>
          </a:xfrm>
          <a:prstGeom prst="rect">
            <a:avLst/>
          </a:prstGeom>
          <a:noFill/>
        </p:spPr>
        <p:txBody>
          <a:bodyPr wrap="square" rtlCol="0">
            <a:spAutoFit/>
          </a:bodyPr>
          <a:lstStyle/>
          <a:p>
            <a:pPr algn="ctr"/>
            <a:r>
              <a:rPr lang="en-US" sz="4800" dirty="0" smtClean="0">
                <a:solidFill>
                  <a:schemeClr val="accent5">
                    <a:lumMod val="50000"/>
                  </a:schemeClr>
                </a:solidFill>
              </a:rPr>
              <a:t>Health Care Costs</a:t>
            </a:r>
            <a:endParaRPr lang="en-US" sz="3600" dirty="0">
              <a:solidFill>
                <a:schemeClr val="accent5">
                  <a:lumMod val="50000"/>
                </a:schemeClr>
              </a:solidFill>
            </a:endParaRPr>
          </a:p>
        </p:txBody>
      </p:sp>
      <p:graphicFrame>
        <p:nvGraphicFramePr>
          <p:cNvPr id="8" name="Chart 7"/>
          <p:cNvGraphicFramePr>
            <a:graphicFrameLocks/>
          </p:cNvGraphicFramePr>
          <p:nvPr>
            <p:extLst/>
          </p:nvPr>
        </p:nvGraphicFramePr>
        <p:xfrm>
          <a:off x="781050" y="1100138"/>
          <a:ext cx="7581899" cy="46577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03394273"/>
      </p:ext>
    </p:extLst>
  </p:cSld>
  <p:clrMapOvr>
    <a:masterClrMapping/>
  </p:clrMapOvr>
  <p:timing>
    <p:tnLst>
      <p:par>
        <p:cTn id="1" dur="indefinite" restart="never" nodeType="tmRoot"/>
      </p:par>
    </p:tnLst>
  </p:timing>
</p:sld>
</file>

<file path=ppt/theme/theme1.xml><?xml version="1.0" encoding="utf-8"?>
<a:theme xmlns:a="http://schemas.openxmlformats.org/drawingml/2006/main" name="FY2017 Retre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Y2017 Retreat" id="{350E4072-A57D-4608-BC74-60F7C2CC5382}" vid="{0C37C406-0D2F-4D9A-BDDC-AC682EF328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FY2017 Retreat</Template>
  <TotalTime>14398</TotalTime>
  <Words>6406</Words>
  <Application>Microsoft Office PowerPoint</Application>
  <PresentationFormat>On-screen Show (4:3)</PresentationFormat>
  <Paragraphs>1096</Paragraphs>
  <Slides>78</Slides>
  <Notes>72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78</vt:i4>
      </vt:variant>
    </vt:vector>
  </HeadingPairs>
  <TitlesOfParts>
    <vt:vector size="84" baseType="lpstr">
      <vt:lpstr>Arial</vt:lpstr>
      <vt:lpstr>Arial Black</vt:lpstr>
      <vt:lpstr>Calibri</vt:lpstr>
      <vt:lpstr>Times New Roman</vt:lpstr>
      <vt:lpstr>Wingdings</vt:lpstr>
      <vt:lpstr>FY2017 Retreat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Fixed Costs and Public Safety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Citizen Survey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Tough Choices in the Fiscal 2017 Budget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Baltimore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Silveira, Kirsten</dc:creator>
  <cp:lastModifiedBy>Kleine, Andrew</cp:lastModifiedBy>
  <cp:revision>277</cp:revision>
  <cp:lastPrinted>2016-04-04T19:05:08Z</cp:lastPrinted>
  <dcterms:created xsi:type="dcterms:W3CDTF">2015-05-11T16:53:07Z</dcterms:created>
  <dcterms:modified xsi:type="dcterms:W3CDTF">2016-05-31T13:18:47Z</dcterms:modified>
</cp:coreProperties>
</file>